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56" r:id="rId2"/>
    <p:sldId id="298" r:id="rId3"/>
    <p:sldId id="299" r:id="rId4"/>
    <p:sldId id="318" r:id="rId5"/>
    <p:sldId id="297" r:id="rId6"/>
    <p:sldId id="257" r:id="rId7"/>
    <p:sldId id="258" r:id="rId8"/>
    <p:sldId id="259" r:id="rId9"/>
    <p:sldId id="260" r:id="rId10"/>
    <p:sldId id="315" r:id="rId11"/>
    <p:sldId id="316" r:id="rId12"/>
    <p:sldId id="261" r:id="rId13"/>
    <p:sldId id="262" r:id="rId14"/>
    <p:sldId id="263" r:id="rId15"/>
    <p:sldId id="264" r:id="rId16"/>
    <p:sldId id="333" r:id="rId17"/>
    <p:sldId id="334" r:id="rId18"/>
    <p:sldId id="265" r:id="rId19"/>
    <p:sldId id="285" r:id="rId20"/>
    <p:sldId id="317" r:id="rId21"/>
    <p:sldId id="300" r:id="rId22"/>
    <p:sldId id="313" r:id="rId23"/>
    <p:sldId id="314" r:id="rId24"/>
    <p:sldId id="301" r:id="rId25"/>
    <p:sldId id="302" r:id="rId26"/>
    <p:sldId id="303" r:id="rId27"/>
    <p:sldId id="327" r:id="rId28"/>
    <p:sldId id="332" r:id="rId29"/>
    <p:sldId id="304" r:id="rId30"/>
    <p:sldId id="305" r:id="rId31"/>
    <p:sldId id="268" r:id="rId32"/>
    <p:sldId id="328" r:id="rId33"/>
    <p:sldId id="329" r:id="rId34"/>
    <p:sldId id="272" r:id="rId35"/>
    <p:sldId id="269" r:id="rId36"/>
    <p:sldId id="273" r:id="rId37"/>
    <p:sldId id="274" r:id="rId38"/>
    <p:sldId id="275" r:id="rId39"/>
    <p:sldId id="278" r:id="rId40"/>
    <p:sldId id="277" r:id="rId41"/>
    <p:sldId id="307" r:id="rId42"/>
    <p:sldId id="308" r:id="rId43"/>
    <p:sldId id="330" r:id="rId44"/>
    <p:sldId id="331" r:id="rId45"/>
    <p:sldId id="309" r:id="rId46"/>
    <p:sldId id="310" r:id="rId47"/>
    <p:sldId id="311" r:id="rId48"/>
    <p:sldId id="326" r:id="rId49"/>
    <p:sldId id="312" r:id="rId5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044" autoAdjust="0"/>
    <p:restoredTop sz="94660"/>
  </p:normalViewPr>
  <p:slideViewPr>
    <p:cSldViewPr snapToGrid="0">
      <p:cViewPr varScale="1">
        <p:scale>
          <a:sx n="72" d="100"/>
          <a:sy n="72" d="100"/>
        </p:scale>
        <p:origin x="90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rts/_rels/chart1.xml.rels><?xml version="1.0" encoding="UTF-8" standalone="yes"?>
<Relationships xmlns="http://schemas.openxmlformats.org/package/2006/relationships"><Relationship Id="rId3" Type="http://schemas.openxmlformats.org/officeDocument/2006/relationships/oleObject" Target="Libro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Libro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Libro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Libro1"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PROBLEMAS DE BIENESTAR EMOCIONAL A NIVEL MUNDIAL POR ESTRÉS </a:t>
            </a:r>
          </a:p>
        </c:rich>
      </c:tx>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s-ES"/>
        </a:p>
      </c:txPr>
    </c:title>
    <c:autoTitleDeleted val="0"/>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Hoja2!$C$9</c:f>
              <c:strCache>
                <c:ptCount val="1"/>
                <c:pt idx="0">
                  <c:v>ESTRÉS </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DC38-4828-8875-295C4A989D72}"/>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DC38-4828-8875-295C4A989D72}"/>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s-ES"/>
              </a:p>
            </c:txPr>
            <c:dLblPos val="ctr"/>
            <c:showLegendKey val="0"/>
            <c:showVal val="0"/>
            <c:showCatName val="1"/>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15:layout/>
              </c:ext>
            </c:extLst>
          </c:dLbls>
          <c:cat>
            <c:strRef>
              <c:f>Hoja2!$D$7:$E$8</c:f>
              <c:strCache>
                <c:ptCount val="2"/>
                <c:pt idx="0">
                  <c:v>TOTAL NO AFECTADOS </c:v>
                </c:pt>
                <c:pt idx="1">
                  <c:v>TOTAL DE AFECTADOS </c:v>
                </c:pt>
              </c:strCache>
            </c:strRef>
          </c:cat>
          <c:val>
            <c:numRef>
              <c:f>Hoja2!$D$9:$E$9</c:f>
              <c:numCache>
                <c:formatCode>General</c:formatCode>
                <c:ptCount val="2"/>
                <c:pt idx="0">
                  <c:v>33</c:v>
                </c:pt>
                <c:pt idx="1">
                  <c:v>67</c:v>
                </c:pt>
              </c:numCache>
            </c:numRef>
          </c:val>
          <c:extLst>
            <c:ext xmlns:c16="http://schemas.microsoft.com/office/drawing/2014/chart" uri="{C3380CC4-5D6E-409C-BE32-E72D297353CC}">
              <c16:uniqueId val="{00000004-DC38-4828-8875-295C4A989D72}"/>
            </c:ext>
          </c:extLst>
        </c:ser>
        <c:dLbls>
          <c:dLblPos val="ctr"/>
          <c:showLegendKey val="0"/>
          <c:showVal val="0"/>
          <c:showCatName val="1"/>
          <c:showSerName val="0"/>
          <c:showPercent val="0"/>
          <c:showBubbleSize val="0"/>
          <c:showLeaderLines val="1"/>
        </c:dLbls>
      </c:pie3DChart>
      <c:spPr>
        <a:noFill/>
        <a:ln>
          <a:noFill/>
        </a:ln>
        <a:effectLst/>
      </c:spPr>
    </c:plotArea>
    <c:legend>
      <c:legendPos val="r"/>
      <c:layout/>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s-E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s-E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00" b="1" i="0" u="none" strike="noStrike" kern="1200" baseline="0">
                <a:solidFill>
                  <a:sysClr val="windowText" lastClr="000000">
                    <a:lumMod val="75000"/>
                    <a:lumOff val="25000"/>
                  </a:sysClr>
                </a:solidFill>
                <a:latin typeface="+mn-lt"/>
                <a:ea typeface="+mn-ea"/>
                <a:cs typeface="+mn-cs"/>
              </a:defRPr>
            </a:pPr>
            <a:r>
              <a:rPr lang="en-US" sz="1600" b="1" i="0" baseline="0">
                <a:effectLst/>
              </a:rPr>
              <a:t>PROBLEMAS DE BIENESTAR EMOCIONAL A NIVEL MUNDIAL POR </a:t>
            </a:r>
            <a:r>
              <a:rPr lang="en-US" sz="1600"/>
              <a:t>BURNOUT </a:t>
            </a:r>
          </a:p>
        </c:rich>
      </c:tx>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00" b="1" i="0" u="none" strike="noStrike" kern="1200" baseline="0">
              <a:solidFill>
                <a:sysClr val="windowText" lastClr="000000">
                  <a:lumMod val="75000"/>
                  <a:lumOff val="25000"/>
                </a:sysClr>
              </a:solidFill>
              <a:latin typeface="+mn-lt"/>
              <a:ea typeface="+mn-ea"/>
              <a:cs typeface="+mn-cs"/>
            </a:defRPr>
          </a:pPr>
          <a:endParaRPr lang="es-ES"/>
        </a:p>
      </c:txPr>
    </c:title>
    <c:autoTitleDeleted val="0"/>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Hoja2!$C$30</c:f>
              <c:strCache>
                <c:ptCount val="1"/>
                <c:pt idx="0">
                  <c:v>BURNOUT </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424F-4F19-8E8C-9EBB0FA3AF38}"/>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424F-4F19-8E8C-9EBB0FA3AF38}"/>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s-ES"/>
              </a:p>
            </c:txPr>
            <c:dLblPos val="ctr"/>
            <c:showLegendKey val="0"/>
            <c:showVal val="0"/>
            <c:showCatName val="1"/>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15:layout/>
              </c:ext>
            </c:extLst>
          </c:dLbls>
          <c:cat>
            <c:strRef>
              <c:f>Hoja2!$D$28:$E$29</c:f>
              <c:strCache>
                <c:ptCount val="2"/>
                <c:pt idx="0">
                  <c:v>TOTAL NO AFECTADOS </c:v>
                </c:pt>
                <c:pt idx="1">
                  <c:v>TOTAL DE AFECTADOS </c:v>
                </c:pt>
              </c:strCache>
            </c:strRef>
          </c:cat>
          <c:val>
            <c:numRef>
              <c:f>Hoja2!$D$30:$E$30</c:f>
              <c:numCache>
                <c:formatCode>General</c:formatCode>
                <c:ptCount val="2"/>
                <c:pt idx="0">
                  <c:v>54</c:v>
                </c:pt>
                <c:pt idx="1">
                  <c:v>46</c:v>
                </c:pt>
              </c:numCache>
            </c:numRef>
          </c:val>
          <c:extLst>
            <c:ext xmlns:c16="http://schemas.microsoft.com/office/drawing/2014/chart" uri="{C3380CC4-5D6E-409C-BE32-E72D297353CC}">
              <c16:uniqueId val="{00000004-424F-4F19-8E8C-9EBB0FA3AF38}"/>
            </c:ext>
          </c:extLst>
        </c:ser>
        <c:dLbls>
          <c:dLblPos val="ctr"/>
          <c:showLegendKey val="0"/>
          <c:showVal val="0"/>
          <c:showCatName val="0"/>
          <c:showSerName val="0"/>
          <c:showPercent val="1"/>
          <c:showBubbleSize val="0"/>
          <c:showLeaderLines val="1"/>
        </c:dLbls>
      </c:pie3DChart>
      <c:spPr>
        <a:noFill/>
        <a:ln>
          <a:noFill/>
        </a:ln>
        <a:effectLst/>
      </c:spPr>
    </c:plotArea>
    <c:legend>
      <c:legendPos val="r"/>
      <c:layout/>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s-E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s-E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sz="1400"/>
              <a:t>PROBLEMAS DE BIENESTAR EMOCIONAL A NIVEL MUNDIAL POR ANSIEDAD </a:t>
            </a:r>
          </a:p>
        </c:rich>
      </c:tx>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s-ES"/>
        </a:p>
      </c:txPr>
    </c:title>
    <c:autoTitleDeleted val="0"/>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2.5000000000000001E-2"/>
          <c:y val="0.19432888597258677"/>
          <c:w val="0.64096675415573057"/>
          <c:h val="0.75474518810148727"/>
        </c:manualLayout>
      </c:layout>
      <c:pie3DChart>
        <c:varyColors val="1"/>
        <c:ser>
          <c:idx val="0"/>
          <c:order val="0"/>
          <c:tx>
            <c:strRef>
              <c:f>Hoja2!$C$46</c:f>
              <c:strCache>
                <c:ptCount val="1"/>
                <c:pt idx="0">
                  <c:v>ANSIEDAD </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1E95-4A6D-A018-ECBCDFAD7F34}"/>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1E95-4A6D-A018-ECBCDFAD7F34}"/>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s-ES"/>
              </a:p>
            </c:txPr>
            <c:dLblPos val="ctr"/>
            <c:showLegendKey val="0"/>
            <c:showVal val="0"/>
            <c:showCatName val="1"/>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15:layout/>
              </c:ext>
            </c:extLst>
          </c:dLbls>
          <c:cat>
            <c:strRef>
              <c:f>Hoja2!$D$44:$E$45</c:f>
              <c:strCache>
                <c:ptCount val="2"/>
                <c:pt idx="0">
                  <c:v>TOTAL NO AFECTADOS </c:v>
                </c:pt>
                <c:pt idx="1">
                  <c:v>TOTAL DE AFECTADOS </c:v>
                </c:pt>
              </c:strCache>
            </c:strRef>
          </c:cat>
          <c:val>
            <c:numRef>
              <c:f>Hoja2!$D$46:$E$46</c:f>
              <c:numCache>
                <c:formatCode>General</c:formatCode>
                <c:ptCount val="2"/>
                <c:pt idx="0">
                  <c:v>63</c:v>
                </c:pt>
                <c:pt idx="1">
                  <c:v>37</c:v>
                </c:pt>
              </c:numCache>
            </c:numRef>
          </c:val>
          <c:extLst>
            <c:ext xmlns:c16="http://schemas.microsoft.com/office/drawing/2014/chart" uri="{C3380CC4-5D6E-409C-BE32-E72D297353CC}">
              <c16:uniqueId val="{00000004-1E95-4A6D-A018-ECBCDFAD7F34}"/>
            </c:ext>
          </c:extLst>
        </c:ser>
        <c:dLbls>
          <c:dLblPos val="ctr"/>
          <c:showLegendKey val="0"/>
          <c:showVal val="0"/>
          <c:showCatName val="1"/>
          <c:showSerName val="0"/>
          <c:showPercent val="0"/>
          <c:showBubbleSize val="0"/>
          <c:showLeaderLines val="1"/>
        </c:dLbls>
      </c:pie3DChart>
      <c:spPr>
        <a:noFill/>
        <a:ln>
          <a:noFill/>
        </a:ln>
        <a:effectLst/>
      </c:spPr>
    </c:plotArea>
    <c:legend>
      <c:legendPos val="r"/>
      <c:layout/>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s-E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s-E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s-ES" sz="1400"/>
              <a:t>EMPRESAS FORMALES VS TRABAJADORES EN PLANILLAS</a:t>
            </a:r>
          </a:p>
        </c:rich>
      </c:tx>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s-ES"/>
        </a:p>
      </c:txPr>
    </c:title>
    <c:autoTitleDeleted val="0"/>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invertIfNegative val="0"/>
          <c:cat>
            <c:strRef>
              <c:f>Hoja2!$C$67:$C$68</c:f>
              <c:strCache>
                <c:ptCount val="2"/>
                <c:pt idx="0">
                  <c:v>CANTIDAD DE EMPRESAS </c:v>
                </c:pt>
                <c:pt idx="1">
                  <c:v>CANTIDAD DE TRABAJADORES </c:v>
                </c:pt>
              </c:strCache>
            </c:strRef>
          </c:cat>
          <c:val>
            <c:numRef>
              <c:f>Hoja2!$D$67:$D$68</c:f>
              <c:numCache>
                <c:formatCode>_(* #,##0.00_);_(* \(#,##0.00\);_(* "-"??_);_(@_)</c:formatCode>
                <c:ptCount val="2"/>
                <c:pt idx="0">
                  <c:v>2838000</c:v>
                </c:pt>
                <c:pt idx="1">
                  <c:v>3400000</c:v>
                </c:pt>
              </c:numCache>
            </c:numRef>
          </c:val>
          <c:extLst>
            <c:ext xmlns:c16="http://schemas.microsoft.com/office/drawing/2014/chart" uri="{C3380CC4-5D6E-409C-BE32-E72D297353CC}">
              <c16:uniqueId val="{00000000-74D0-462C-814D-528747D51FEF}"/>
            </c:ext>
          </c:extLst>
        </c:ser>
        <c:dLbls>
          <c:showLegendKey val="0"/>
          <c:showVal val="0"/>
          <c:showCatName val="0"/>
          <c:showSerName val="0"/>
          <c:showPercent val="0"/>
          <c:showBubbleSize val="0"/>
        </c:dLbls>
        <c:gapWidth val="65"/>
        <c:shape val="box"/>
        <c:axId val="572507648"/>
        <c:axId val="572508480"/>
        <c:axId val="0"/>
      </c:bar3DChart>
      <c:catAx>
        <c:axId val="57250764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s-ES"/>
          </a:p>
        </c:txPr>
        <c:crossAx val="572508480"/>
        <c:crosses val="autoZero"/>
        <c:auto val="1"/>
        <c:lblAlgn val="ctr"/>
        <c:lblOffset val="100"/>
        <c:noMultiLvlLbl val="0"/>
      </c:catAx>
      <c:valAx>
        <c:axId val="572508480"/>
        <c:scaling>
          <c:orientation val="minMax"/>
        </c:scaling>
        <c:delete val="0"/>
        <c:axPos val="l"/>
        <c:majorGridlines>
          <c:spPr>
            <a:ln w="9525" cap="flat" cmpd="sng" algn="ctr">
              <a:solidFill>
                <a:schemeClr val="dk1">
                  <a:lumMod val="15000"/>
                  <a:lumOff val="85000"/>
                </a:schemeClr>
              </a:solidFill>
              <a:round/>
            </a:ln>
            <a:effectLst/>
          </c:spPr>
        </c:majorGridlines>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s-ES"/>
          </a:p>
        </c:txPr>
        <c:crossAx val="572507648"/>
        <c:crosses val="autoZero"/>
        <c:crossBetween val="between"/>
      </c:valAx>
      <c:spPr>
        <a:noFill/>
        <a:ln>
          <a:noFill/>
        </a:ln>
        <a:effectLst/>
      </c:spPr>
    </c:plotArea>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s-E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jpeg>
</file>

<file path=ppt/media/image39.png>
</file>

<file path=ppt/media/image4.pn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E3267E-663C-4B4E-B9EE-BBFB220E633A}" type="datetimeFigureOut">
              <a:rPr lang="es-ES" smtClean="0"/>
              <a:t>11/07/2023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69FCCE-2FE3-4C63-ACB1-514A38906708}" type="slidenum">
              <a:rPr lang="es-ES" smtClean="0"/>
              <a:t>‹Nº›</a:t>
            </a:fld>
            <a:endParaRPr lang="es-ES"/>
          </a:p>
        </p:txBody>
      </p:sp>
    </p:spTree>
    <p:extLst>
      <p:ext uri="{BB962C8B-B14F-4D97-AF65-F5344CB8AC3E}">
        <p14:creationId xmlns:p14="http://schemas.microsoft.com/office/powerpoint/2010/main" val="24639273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p24: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74" name="Google Shape;674;p24: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62472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p31: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6" name="Google Shape;916;p31: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41450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s-E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s-ES"/>
          </a:p>
        </p:txBody>
      </p:sp>
      <p:sp>
        <p:nvSpPr>
          <p:cNvPr id="4" name="Marcador de fecha 3"/>
          <p:cNvSpPr>
            <a:spLocks noGrp="1"/>
          </p:cNvSpPr>
          <p:nvPr>
            <p:ph type="dt" sz="half" idx="10"/>
          </p:nvPr>
        </p:nvSpPr>
        <p:spPr/>
        <p:txBody>
          <a:bodyPr/>
          <a:lstStyle/>
          <a:p>
            <a:fld id="{0B0ABA73-C9A2-4B44-8FFD-072AAB4B4F3B}" type="datetimeFigureOut">
              <a:rPr lang="es-ES" smtClean="0"/>
              <a:t>11/07/2023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2214642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texto vertical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10"/>
          </p:nvPr>
        </p:nvSpPr>
        <p:spPr/>
        <p:txBody>
          <a:bodyPr/>
          <a:lstStyle/>
          <a:p>
            <a:fld id="{0B0ABA73-C9A2-4B44-8FFD-072AAB4B4F3B}" type="datetimeFigureOut">
              <a:rPr lang="es-ES" smtClean="0"/>
              <a:t>11/07/2023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2884458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s-E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10"/>
          </p:nvPr>
        </p:nvSpPr>
        <p:spPr/>
        <p:txBody>
          <a:bodyPr/>
          <a:lstStyle/>
          <a:p>
            <a:fld id="{0B0ABA73-C9A2-4B44-8FFD-072AAB4B4F3B}" type="datetimeFigureOut">
              <a:rPr lang="es-ES" smtClean="0"/>
              <a:t>11/07/2023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115902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contenido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10"/>
          </p:nvPr>
        </p:nvSpPr>
        <p:spPr/>
        <p:txBody>
          <a:bodyPr/>
          <a:lstStyle/>
          <a:p>
            <a:fld id="{0B0ABA73-C9A2-4B44-8FFD-072AAB4B4F3B}" type="datetimeFigureOut">
              <a:rPr lang="es-ES" smtClean="0"/>
              <a:t>11/07/2023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1433624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s-E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Marcador de fecha 3"/>
          <p:cNvSpPr>
            <a:spLocks noGrp="1"/>
          </p:cNvSpPr>
          <p:nvPr>
            <p:ph type="dt" sz="half" idx="10"/>
          </p:nvPr>
        </p:nvSpPr>
        <p:spPr/>
        <p:txBody>
          <a:bodyPr/>
          <a:lstStyle/>
          <a:p>
            <a:fld id="{0B0ABA73-C9A2-4B44-8FFD-072AAB4B4F3B}" type="datetimeFigureOut">
              <a:rPr lang="es-ES" smtClean="0"/>
              <a:t>11/07/2023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2303592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contenido 2"/>
          <p:cNvSpPr>
            <a:spLocks noGrp="1"/>
          </p:cNvSpPr>
          <p:nvPr>
            <p:ph sz="half" idx="1"/>
          </p:nvPr>
        </p:nvSpPr>
        <p:spPr>
          <a:xfrm>
            <a:off x="838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contenido 3"/>
          <p:cNvSpPr>
            <a:spLocks noGrp="1"/>
          </p:cNvSpPr>
          <p:nvPr>
            <p:ph sz="half" idx="2"/>
          </p:nvPr>
        </p:nvSpPr>
        <p:spPr>
          <a:xfrm>
            <a:off x="6172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Marcador de fecha 4"/>
          <p:cNvSpPr>
            <a:spLocks noGrp="1"/>
          </p:cNvSpPr>
          <p:nvPr>
            <p:ph type="dt" sz="half" idx="10"/>
          </p:nvPr>
        </p:nvSpPr>
        <p:spPr/>
        <p:txBody>
          <a:bodyPr/>
          <a:lstStyle/>
          <a:p>
            <a:fld id="{0B0ABA73-C9A2-4B44-8FFD-072AAB4B4F3B}" type="datetimeFigureOut">
              <a:rPr lang="es-ES" smtClean="0"/>
              <a:t>11/07/2023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2480909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s-E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Marcador de fecha 6"/>
          <p:cNvSpPr>
            <a:spLocks noGrp="1"/>
          </p:cNvSpPr>
          <p:nvPr>
            <p:ph type="dt" sz="half" idx="10"/>
          </p:nvPr>
        </p:nvSpPr>
        <p:spPr/>
        <p:txBody>
          <a:bodyPr/>
          <a:lstStyle/>
          <a:p>
            <a:fld id="{0B0ABA73-C9A2-4B44-8FFD-072AAB4B4F3B}" type="datetimeFigureOut">
              <a:rPr lang="es-ES" smtClean="0"/>
              <a:t>11/07/2023</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3538706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fecha 2"/>
          <p:cNvSpPr>
            <a:spLocks noGrp="1"/>
          </p:cNvSpPr>
          <p:nvPr>
            <p:ph type="dt" sz="half" idx="10"/>
          </p:nvPr>
        </p:nvSpPr>
        <p:spPr/>
        <p:txBody>
          <a:bodyPr/>
          <a:lstStyle/>
          <a:p>
            <a:fld id="{0B0ABA73-C9A2-4B44-8FFD-072AAB4B4F3B}" type="datetimeFigureOut">
              <a:rPr lang="es-ES" smtClean="0"/>
              <a:t>11/07/2023</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381849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0B0ABA73-C9A2-4B44-8FFD-072AAB4B4F3B}" type="datetimeFigureOut">
              <a:rPr lang="es-ES" smtClean="0"/>
              <a:t>11/07/2023</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1865488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E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0B0ABA73-C9A2-4B44-8FFD-072AAB4B4F3B}" type="datetimeFigureOut">
              <a:rPr lang="es-ES" smtClean="0"/>
              <a:t>11/07/2023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3707579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E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0B0ABA73-C9A2-4B44-8FFD-072AAB4B4F3B}" type="datetimeFigureOut">
              <a:rPr lang="es-ES" smtClean="0"/>
              <a:t>11/07/2023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F12C4EAE-83BB-48E3-9B9B-26C364EBECF8}" type="slidenum">
              <a:rPr lang="es-ES" smtClean="0"/>
              <a:t>‹Nº›</a:t>
            </a:fld>
            <a:endParaRPr lang="es-ES"/>
          </a:p>
        </p:txBody>
      </p:sp>
    </p:spTree>
    <p:extLst>
      <p:ext uri="{BB962C8B-B14F-4D97-AF65-F5344CB8AC3E}">
        <p14:creationId xmlns:p14="http://schemas.microsoft.com/office/powerpoint/2010/main" val="3293265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0ABA73-C9A2-4B44-8FFD-072AAB4B4F3B}" type="datetimeFigureOut">
              <a:rPr lang="es-ES" smtClean="0"/>
              <a:t>11/07/2023</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2C4EAE-83BB-48E3-9B9B-26C364EBECF8}" type="slidenum">
              <a:rPr lang="es-ES" smtClean="0"/>
              <a:t>‹Nº›</a:t>
            </a:fld>
            <a:endParaRPr lang="es-ES"/>
          </a:p>
        </p:txBody>
      </p:sp>
    </p:spTree>
    <p:extLst>
      <p:ext uri="{BB962C8B-B14F-4D97-AF65-F5344CB8AC3E}">
        <p14:creationId xmlns:p14="http://schemas.microsoft.com/office/powerpoint/2010/main" val="30449349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21.png"/><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jpe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44.png"/><Relationship Id="rId3" Type="http://schemas.openxmlformats.org/officeDocument/2006/relationships/image" Target="../media/image31.png"/><Relationship Id="rId7" Type="http://schemas.openxmlformats.org/officeDocument/2006/relationships/image" Target="../media/image38.jpeg"/><Relationship Id="rId12" Type="http://schemas.openxmlformats.org/officeDocument/2006/relationships/image" Target="../media/image43.png"/><Relationship Id="rId2" Type="http://schemas.openxmlformats.org/officeDocument/2006/relationships/image" Target="../media/image28.png"/><Relationship Id="rId16" Type="http://schemas.openxmlformats.org/officeDocument/2006/relationships/image" Target="../media/image47.png"/><Relationship Id="rId1" Type="http://schemas.openxmlformats.org/officeDocument/2006/relationships/slideLayout" Target="../slideLayouts/slideLayout2.xml"/><Relationship Id="rId6" Type="http://schemas.openxmlformats.org/officeDocument/2006/relationships/image" Target="../media/image37.png"/><Relationship Id="rId11" Type="http://schemas.openxmlformats.org/officeDocument/2006/relationships/image" Target="../media/image42.png"/><Relationship Id="rId5" Type="http://schemas.openxmlformats.org/officeDocument/2006/relationships/image" Target="../media/image36.png"/><Relationship Id="rId15" Type="http://schemas.openxmlformats.org/officeDocument/2006/relationships/image" Target="../media/image46.png"/><Relationship Id="rId10" Type="http://schemas.openxmlformats.org/officeDocument/2006/relationships/image" Target="../media/image41.jpeg"/><Relationship Id="rId4" Type="http://schemas.openxmlformats.org/officeDocument/2006/relationships/image" Target="../media/image35.png"/><Relationship Id="rId9" Type="http://schemas.openxmlformats.org/officeDocument/2006/relationships/image" Target="../media/image40.png"/><Relationship Id="rId14" Type="http://schemas.openxmlformats.org/officeDocument/2006/relationships/image" Target="../media/image45.png"/></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53.jpe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8.png"/></Relationships>
</file>

<file path=ppt/slides/_rels/slide4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61.png"/><Relationship Id="rId4" Type="http://schemas.openxmlformats.org/officeDocument/2006/relationships/image" Target="../media/image60.png"/></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38575" y="1472520"/>
            <a:ext cx="5788381" cy="3536802"/>
          </a:xfrm>
          <a:prstGeom prst="rect">
            <a:avLst/>
          </a:prstGeom>
        </p:spPr>
      </p:pic>
      <p:pic>
        <p:nvPicPr>
          <p:cNvPr id="9" name="Imagen 8"/>
          <p:cNvPicPr>
            <a:picLocks noChangeAspect="1"/>
          </p:cNvPicPr>
          <p:nvPr/>
        </p:nvPicPr>
        <p:blipFill rotWithShape="1">
          <a:blip r:embed="rId3"/>
          <a:srcRect l="52609" t="3430" r="6087" b="4332"/>
          <a:stretch/>
        </p:blipFill>
        <p:spPr>
          <a:xfrm>
            <a:off x="0" y="0"/>
            <a:ext cx="6003235" cy="6858000"/>
          </a:xfrm>
          <a:prstGeom prst="rect">
            <a:avLst/>
          </a:prstGeom>
        </p:spPr>
      </p:pic>
    </p:spTree>
    <p:extLst>
      <p:ext uri="{BB962C8B-B14F-4D97-AF65-F5344CB8AC3E}">
        <p14:creationId xmlns:p14="http://schemas.microsoft.com/office/powerpoint/2010/main" val="40471215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15225" y="522605"/>
            <a:ext cx="5276850" cy="1191895"/>
          </a:xfrm>
        </p:spPr>
        <p:txBody>
          <a:bodyPr>
            <a:normAutofit/>
          </a:bodyPr>
          <a:lstStyle/>
          <a:p>
            <a:pPr marL="0" indent="0">
              <a:buNone/>
            </a:pPr>
            <a:r>
              <a:rPr lang="es-ES" sz="4000" b="1" dirty="0">
                <a:solidFill>
                  <a:schemeClr val="accent5">
                    <a:lumMod val="75000"/>
                  </a:schemeClr>
                </a:solidFill>
                <a:latin typeface="Gill Sans MT Condensed" panose="020B0506020104020203" pitchFamily="34" charset="0"/>
                <a:ea typeface="+mj-ea"/>
                <a:cs typeface="+mj-cs"/>
              </a:rPr>
              <a:t>Técnicas Psicológicas para reducir  el estrés laboral</a:t>
            </a:r>
          </a:p>
        </p:txBody>
      </p:sp>
      <p:sp>
        <p:nvSpPr>
          <p:cNvPr id="4" name="Rectángulo 3"/>
          <p:cNvSpPr/>
          <p:nvPr/>
        </p:nvSpPr>
        <p:spPr>
          <a:xfrm>
            <a:off x="723900" y="1931670"/>
            <a:ext cx="5029200" cy="3970318"/>
          </a:xfrm>
          <a:prstGeom prst="rect">
            <a:avLst/>
          </a:prstGeom>
        </p:spPr>
        <p:txBody>
          <a:bodyPr wrap="square">
            <a:spAutoFit/>
          </a:bodyPr>
          <a:lstStyle/>
          <a:p>
            <a:pPr algn="just"/>
            <a:r>
              <a:rPr lang="es-ES" dirty="0">
                <a:solidFill>
                  <a:srgbClr val="212529"/>
                </a:solidFill>
                <a:latin typeface="-apple-system"/>
              </a:rPr>
              <a:t>La pandemia ha venido a añadir más carga mental a la población por los riesgos de contagio, una situación que ha impactado en un mayor número de trabajadores a niveles social, médico, laboral y económico. Ello ha provocado una incertidumbre mayor, y más momentos de desasosiego. </a:t>
            </a:r>
            <a:r>
              <a:rPr lang="es-ES" b="1" i="1" dirty="0">
                <a:solidFill>
                  <a:srgbClr val="212529"/>
                </a:solidFill>
                <a:latin typeface="-apple-system"/>
              </a:rPr>
              <a:t>Para equilibrar estas emociones, las técnicas </a:t>
            </a:r>
            <a:r>
              <a:rPr lang="es-ES" b="1" i="1" dirty="0" smtClean="0">
                <a:solidFill>
                  <a:srgbClr val="212529"/>
                </a:solidFill>
                <a:latin typeface="-apple-system"/>
              </a:rPr>
              <a:t>psicológicas basadas en modelo Cognitivo Conductual, Humanista y la PNL, son </a:t>
            </a:r>
            <a:r>
              <a:rPr lang="es-ES" b="1" i="1" dirty="0">
                <a:solidFill>
                  <a:srgbClr val="212529"/>
                </a:solidFill>
                <a:latin typeface="-apple-system"/>
              </a:rPr>
              <a:t>potentes, efectivas y fáciles de aplicar, tanto por la persona interesada en su conocimiento interno, como por los profesionales que quieran ayudar a otros en sus necesidades.</a:t>
            </a:r>
          </a:p>
        </p:txBody>
      </p:sp>
      <p:pic>
        <p:nvPicPr>
          <p:cNvPr id="12294" name="Picture 6" descr="PNL"/>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31050" y="522605"/>
            <a:ext cx="5544158" cy="56054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92444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83870" y="911225"/>
            <a:ext cx="6202680" cy="860425"/>
          </a:xfrm>
        </p:spPr>
        <p:txBody>
          <a:bodyPr>
            <a:noAutofit/>
          </a:bodyPr>
          <a:lstStyle/>
          <a:p>
            <a:pPr marL="0" indent="0" algn="just">
              <a:buNone/>
            </a:pPr>
            <a:r>
              <a:rPr lang="es-ES" sz="1800" dirty="0"/>
              <a:t>Programación Neurolingüística es una disciplina que desarrolla todo un conjunto de técnicas de gran eficacia en el mundo de la comunicación y un poderoso instrumento para la intervención, tanto en las personas como en las organizaciones y en el terreno de la prevención de los riesgos laborales.</a:t>
            </a:r>
          </a:p>
        </p:txBody>
      </p:sp>
      <p:sp>
        <p:nvSpPr>
          <p:cNvPr id="4" name="Rectángulo 3"/>
          <p:cNvSpPr/>
          <p:nvPr/>
        </p:nvSpPr>
        <p:spPr>
          <a:xfrm>
            <a:off x="483870" y="2401094"/>
            <a:ext cx="6096000" cy="1754326"/>
          </a:xfrm>
          <a:prstGeom prst="rect">
            <a:avLst/>
          </a:prstGeom>
        </p:spPr>
        <p:txBody>
          <a:bodyPr>
            <a:spAutoFit/>
          </a:bodyPr>
          <a:lstStyle/>
          <a:p>
            <a:pPr algn="just"/>
            <a:r>
              <a:rPr lang="es-ES" dirty="0"/>
              <a:t>Las técnicas de P.N.L. se han demostrado muy eficaces en </a:t>
            </a:r>
            <a:r>
              <a:rPr lang="es-ES" dirty="0" smtClean="0"/>
              <a:t>la Prevención del </a:t>
            </a:r>
            <a:r>
              <a:rPr lang="es-ES" dirty="0"/>
              <a:t>estrés laboral, así como en la disminución de </a:t>
            </a:r>
            <a:r>
              <a:rPr lang="es-ES" dirty="0" smtClean="0"/>
              <a:t>los estados </a:t>
            </a:r>
            <a:r>
              <a:rPr lang="es-ES" dirty="0"/>
              <a:t>de </a:t>
            </a:r>
            <a:r>
              <a:rPr lang="es-ES" dirty="0" smtClean="0"/>
              <a:t>ansiedad y </a:t>
            </a:r>
            <a:r>
              <a:rPr lang="es-ES" dirty="0"/>
              <a:t>el tratamiento de los </a:t>
            </a:r>
            <a:r>
              <a:rPr lang="es-ES" dirty="0" smtClean="0"/>
              <a:t>trastornos relacionados </a:t>
            </a:r>
            <a:r>
              <a:rPr lang="es-ES" dirty="0"/>
              <a:t>con el estrés, como </a:t>
            </a:r>
            <a:r>
              <a:rPr lang="es-ES" dirty="0" smtClean="0"/>
              <a:t>por ejemplo</a:t>
            </a:r>
            <a:r>
              <a:rPr lang="es-ES" dirty="0"/>
              <a:t>: el síndrome </a:t>
            </a:r>
            <a:r>
              <a:rPr lang="es-ES" dirty="0" smtClean="0"/>
              <a:t>de estar </a:t>
            </a:r>
            <a:r>
              <a:rPr lang="es-ES" dirty="0"/>
              <a:t>quemado por el trabajo, el trastorno de </a:t>
            </a:r>
            <a:r>
              <a:rPr lang="es-ES" dirty="0" smtClean="0"/>
              <a:t>estrés postraumático</a:t>
            </a:r>
            <a:r>
              <a:rPr lang="es-ES" dirty="0"/>
              <a:t>, el acoso laboral, etc.</a:t>
            </a:r>
          </a:p>
        </p:txBody>
      </p:sp>
      <p:pic>
        <p:nvPicPr>
          <p:cNvPr id="16386" name="Picture 2" descr="La magia de la programación neurolingüística o PNL. | Consejo y Salu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3859" y="1896536"/>
            <a:ext cx="4010100" cy="3402013"/>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rotWithShape="1">
          <a:blip r:embed="rId3"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42852936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68019" y="365125"/>
            <a:ext cx="10515600" cy="1325563"/>
          </a:xfrm>
        </p:spPr>
        <p:txBody>
          <a:bodyPr>
            <a:normAutofit/>
          </a:bodyPr>
          <a:lstStyle/>
          <a:p>
            <a:r>
              <a:rPr lang="es-ES" sz="6600" b="1" dirty="0">
                <a:solidFill>
                  <a:schemeClr val="accent5">
                    <a:lumMod val="75000"/>
                  </a:schemeClr>
                </a:solidFill>
                <a:latin typeface="Gill Sans MT Condensed" panose="020B0506020104020203" pitchFamily="34" charset="0"/>
              </a:rPr>
              <a:t>PROBLEMA</a:t>
            </a:r>
          </a:p>
        </p:txBody>
      </p:sp>
      <p:sp>
        <p:nvSpPr>
          <p:cNvPr id="5" name="Rectángulo 4"/>
          <p:cNvSpPr/>
          <p:nvPr/>
        </p:nvSpPr>
        <p:spPr>
          <a:xfrm>
            <a:off x="838200" y="1690688"/>
            <a:ext cx="10515600" cy="2142125"/>
          </a:xfrm>
          <a:prstGeom prst="rect">
            <a:avLst/>
          </a:prstGeom>
        </p:spPr>
        <p:txBody>
          <a:bodyPr wrap="square">
            <a:spAutoFit/>
          </a:bodyPr>
          <a:lstStyle/>
          <a:p>
            <a:pPr lvl="0">
              <a:lnSpc>
                <a:spcPct val="90000"/>
              </a:lnSpc>
              <a:spcBef>
                <a:spcPct val="0"/>
              </a:spcBef>
            </a:pPr>
            <a:r>
              <a:rPr lang="en-US" sz="2800" b="1" dirty="0">
                <a:solidFill>
                  <a:schemeClr val="accent5">
                    <a:lumMod val="75000"/>
                  </a:schemeClr>
                </a:solidFill>
                <a:latin typeface="Gill Sans MT Condensed" panose="020B0506020104020203" pitchFamily="34" charset="0"/>
                <a:ea typeface="+mj-ea"/>
                <a:cs typeface="+mj-cs"/>
                <a:sym typeface="Open Sans"/>
              </a:rPr>
              <a:t>TARGET </a:t>
            </a:r>
            <a:r>
              <a:rPr lang="en-US" sz="2800" b="1" dirty="0" smtClean="0">
                <a:solidFill>
                  <a:schemeClr val="accent5">
                    <a:lumMod val="75000"/>
                  </a:schemeClr>
                </a:solidFill>
                <a:latin typeface="Gill Sans MT Condensed" panose="020B0506020104020203" pitchFamily="34" charset="0"/>
                <a:ea typeface="+mj-ea"/>
                <a:cs typeface="+mj-cs"/>
                <a:sym typeface="Open Sans"/>
              </a:rPr>
              <a:t>CLIENT</a:t>
            </a:r>
            <a:endParaRPr lang="es-ES" dirty="0" smtClean="0">
              <a:solidFill>
                <a:srgbClr val="374151"/>
              </a:solidFill>
              <a:latin typeface="Söhne"/>
            </a:endParaRPr>
          </a:p>
          <a:p>
            <a:pPr algn="just"/>
            <a:r>
              <a:rPr lang="es-ES" dirty="0" smtClean="0">
                <a:latin typeface="Arial" panose="020B0604020202020204" pitchFamily="34" charset="0"/>
                <a:cs typeface="Arial" panose="020B0604020202020204" pitchFamily="34" charset="0"/>
              </a:rPr>
              <a:t>L</a:t>
            </a:r>
            <a:r>
              <a:rPr lang="es-ES" b="0" i="0" dirty="0" smtClean="0">
                <a:effectLst/>
                <a:latin typeface="Arial" panose="020B0604020202020204" pitchFamily="34" charset="0"/>
                <a:cs typeface="Arial" panose="020B0604020202020204" pitchFamily="34" charset="0"/>
              </a:rPr>
              <a:t>os colaboradores con responsabilidades mayores y una carga de trabajo más pesada pueden verse afectados por los </a:t>
            </a:r>
            <a:r>
              <a:rPr lang="es-ES" b="1" i="0" dirty="0" smtClean="0">
                <a:effectLst/>
                <a:latin typeface="Arial" panose="020B0604020202020204" pitchFamily="34" charset="0"/>
                <a:cs typeface="Arial" panose="020B0604020202020204" pitchFamily="34" charset="0"/>
              </a:rPr>
              <a:t>factores de riesgo </a:t>
            </a:r>
            <a:r>
              <a:rPr lang="es-ES" b="1" i="0" dirty="0" err="1" smtClean="0">
                <a:effectLst/>
                <a:latin typeface="Arial" panose="020B0604020202020204" pitchFamily="34" charset="0"/>
                <a:cs typeface="Arial" panose="020B0604020202020204" pitchFamily="34" charset="0"/>
              </a:rPr>
              <a:t>psicolaboral</a:t>
            </a:r>
            <a:r>
              <a:rPr lang="es-ES" b="1" i="0" dirty="0" smtClean="0">
                <a:effectLst/>
                <a:latin typeface="Arial" panose="020B0604020202020204" pitchFamily="34" charset="0"/>
                <a:cs typeface="Arial" panose="020B0604020202020204" pitchFamily="34" charset="0"/>
              </a:rPr>
              <a:t> </a:t>
            </a:r>
            <a:r>
              <a:rPr lang="es-ES" b="0" i="0" dirty="0" smtClean="0">
                <a:effectLst/>
                <a:latin typeface="Arial" panose="020B0604020202020204" pitchFamily="34" charset="0"/>
                <a:cs typeface="Arial" panose="020B0604020202020204" pitchFamily="34" charset="0"/>
              </a:rPr>
              <a:t>y la necesidad de desarrollar mas sus </a:t>
            </a:r>
            <a:r>
              <a:rPr lang="es-ES" b="1" i="0" dirty="0" smtClean="0">
                <a:effectLst/>
                <a:latin typeface="Arial" panose="020B0604020202020204" pitchFamily="34" charset="0"/>
                <a:cs typeface="Arial" panose="020B0604020202020204" pitchFamily="34" charset="0"/>
              </a:rPr>
              <a:t>competencias</a:t>
            </a:r>
            <a:r>
              <a:rPr lang="es-ES" b="0" i="0" dirty="0" smtClean="0">
                <a:effectLst/>
                <a:latin typeface="Arial" panose="020B0604020202020204" pitchFamily="34" charset="0"/>
                <a:cs typeface="Arial" panose="020B0604020202020204" pitchFamily="34" charset="0"/>
              </a:rPr>
              <a:t> para cubrir dicha demanda. </a:t>
            </a:r>
            <a:r>
              <a:rPr lang="es-ES" dirty="0" smtClean="0">
                <a:latin typeface="Arial" panose="020B0604020202020204" pitchFamily="34" charset="0"/>
                <a:cs typeface="Arial" panose="020B0604020202020204" pitchFamily="34" charset="0"/>
              </a:rPr>
              <a:t>También p</a:t>
            </a:r>
            <a:r>
              <a:rPr lang="es-ES" b="0" i="0" dirty="0" smtClean="0">
                <a:effectLst/>
                <a:latin typeface="Arial" panose="020B0604020202020204" pitchFamily="34" charset="0"/>
                <a:cs typeface="Arial" panose="020B0604020202020204" pitchFamily="34" charset="0"/>
              </a:rPr>
              <a:t>ueden estar más expuestos los colaboradores que tienen un ambiente de trabajo tóxico o un jefe exigente. En general, cualquier persona que trabaje en un entorno estresante puede sufrir estrés laboral y requerir nuevas competencias laborales.</a:t>
            </a:r>
            <a:endParaRPr lang="es-ES" dirty="0">
              <a:latin typeface="Arial" panose="020B0604020202020204" pitchFamily="34" charset="0"/>
              <a:cs typeface="Arial" panose="020B0604020202020204" pitchFamily="34" charset="0"/>
            </a:endParaRPr>
          </a:p>
        </p:txBody>
      </p:sp>
      <p:sp>
        <p:nvSpPr>
          <p:cNvPr id="7" name="Google Shape;366;p21"/>
          <p:cNvSpPr txBox="1"/>
          <p:nvPr/>
        </p:nvSpPr>
        <p:spPr>
          <a:xfrm>
            <a:off x="944714" y="4187811"/>
            <a:ext cx="4234200" cy="486300"/>
          </a:xfrm>
          <a:prstGeom prst="rect">
            <a:avLst/>
          </a:prstGeom>
          <a:noFill/>
          <a:ln>
            <a:noFill/>
          </a:ln>
        </p:spPr>
        <p:txBody>
          <a:bodyPr spcFirstLastPara="1" wrap="square" lIns="0" tIns="0" rIns="0" bIns="0" anchor="t" anchorCtr="0">
            <a:noAutofit/>
          </a:bodyPr>
          <a:lstStyle/>
          <a:p>
            <a:pPr marR="0" indent="0" algn="just">
              <a:lnSpc>
                <a:spcPct val="120000"/>
              </a:lnSpc>
              <a:spcBef>
                <a:spcPts val="0"/>
              </a:spcBef>
              <a:spcAft>
                <a:spcPts val="0"/>
              </a:spcAft>
              <a:buNone/>
            </a:pPr>
            <a:r>
              <a:rPr lang="en-US" sz="2800" b="1" dirty="0">
                <a:solidFill>
                  <a:schemeClr val="accent5">
                    <a:lumMod val="75000"/>
                  </a:schemeClr>
                </a:solidFill>
                <a:latin typeface="Gill Sans MT Condensed" panose="020B0506020104020203" pitchFamily="34" charset="0"/>
                <a:ea typeface="+mj-ea"/>
                <a:cs typeface="+mj-cs"/>
                <a:sym typeface="Open Sans"/>
              </a:rPr>
              <a:t>PROBLEMA PRINCIPAL</a:t>
            </a:r>
          </a:p>
        </p:txBody>
      </p:sp>
      <p:sp>
        <p:nvSpPr>
          <p:cNvPr id="9" name="CuadroTexto 8"/>
          <p:cNvSpPr txBox="1"/>
          <p:nvPr/>
        </p:nvSpPr>
        <p:spPr>
          <a:xfrm>
            <a:off x="838200" y="4674111"/>
            <a:ext cx="10375239" cy="1754326"/>
          </a:xfrm>
          <a:prstGeom prst="rect">
            <a:avLst/>
          </a:prstGeom>
          <a:noFill/>
        </p:spPr>
        <p:txBody>
          <a:bodyPr wrap="square" rtlCol="0">
            <a:spAutoFit/>
          </a:bodyPr>
          <a:lstStyle/>
          <a:p>
            <a:pPr algn="just"/>
            <a:r>
              <a:rPr lang="es-ES" dirty="0">
                <a:latin typeface="Arial" panose="020B0604020202020204" pitchFamily="34" charset="0"/>
                <a:cs typeface="Arial" panose="020B0604020202020204" pitchFamily="34" charset="0"/>
              </a:rPr>
              <a:t>En el entorno actual en el que vivimos (BANI) ha incrementado los riesgos </a:t>
            </a:r>
            <a:r>
              <a:rPr lang="es-ES" dirty="0" smtClean="0">
                <a:latin typeface="Arial" panose="020B0604020202020204" pitchFamily="34" charset="0"/>
                <a:cs typeface="Arial" panose="020B0604020202020204" pitchFamily="34" charset="0"/>
              </a:rPr>
              <a:t>psicosociales </a:t>
            </a:r>
            <a:r>
              <a:rPr lang="es-ES" b="1" dirty="0" smtClean="0">
                <a:latin typeface="Arial" panose="020B0604020202020204" pitchFamily="34" charset="0"/>
                <a:cs typeface="Arial" panose="020B0604020202020204" pitchFamily="34" charset="0"/>
              </a:rPr>
              <a:t>(Estrés laboral)</a:t>
            </a:r>
            <a:r>
              <a:rPr lang="es-ES" dirty="0" smtClean="0">
                <a:latin typeface="Arial" panose="020B0604020202020204" pitchFamily="34" charset="0"/>
                <a:cs typeface="Arial" panose="020B0604020202020204" pitchFamily="34" charset="0"/>
              </a:rPr>
              <a:t> en </a:t>
            </a:r>
            <a:r>
              <a:rPr lang="es-ES" dirty="0">
                <a:latin typeface="Arial" panose="020B0604020202020204" pitchFamily="34" charset="0"/>
                <a:cs typeface="Arial" panose="020B0604020202020204" pitchFamily="34" charset="0"/>
              </a:rPr>
              <a:t>el trabajo el cual están originados por una deficiente organización y por un entorno social negativo afectando a la salud física, psíquica y social del colaborador. Esto se ve incrementado al no contar con </a:t>
            </a:r>
            <a:r>
              <a:rPr lang="es-PE" dirty="0">
                <a:latin typeface="Arial" panose="020B0604020202020204" pitchFamily="34" charset="0"/>
                <a:cs typeface="Arial" panose="020B0604020202020204" pitchFamily="34" charset="0"/>
              </a:rPr>
              <a:t>herramientas psicológicas personalizadas aplicables en cualquier </a:t>
            </a:r>
            <a:r>
              <a:rPr lang="es-PE" dirty="0" smtClean="0">
                <a:latin typeface="Arial" panose="020B0604020202020204" pitchFamily="34" charset="0"/>
                <a:cs typeface="Arial" panose="020B0604020202020204" pitchFamily="34" charset="0"/>
              </a:rPr>
              <a:t>situación laboral </a:t>
            </a:r>
            <a:r>
              <a:rPr lang="es-PE" dirty="0">
                <a:latin typeface="Arial" panose="020B0604020202020204" pitchFamily="34" charset="0"/>
                <a:cs typeface="Arial" panose="020B0604020202020204" pitchFamily="34" charset="0"/>
              </a:rPr>
              <a:t>para que obtengan un equilibrio emocional, calidad de vida y desarrollo profesional. </a:t>
            </a:r>
            <a:endParaRPr lang="es-ES" dirty="0">
              <a:latin typeface="Arial" panose="020B0604020202020204" pitchFamily="34" charset="0"/>
              <a:cs typeface="Arial" panose="020B0604020202020204" pitchFamily="34" charset="0"/>
            </a:endParaRPr>
          </a:p>
          <a:p>
            <a:pPr algn="just"/>
            <a:endParaRPr lang="es-ES" dirty="0">
              <a:latin typeface="Arial" panose="020B0604020202020204" pitchFamily="34" charset="0"/>
              <a:cs typeface="Arial" panose="020B0604020202020204" pitchFamily="34" charset="0"/>
            </a:endParaRPr>
          </a:p>
        </p:txBody>
      </p:sp>
      <p:pic>
        <p:nvPicPr>
          <p:cNvPr id="6" name="Imagen 5"/>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6278483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58190" y="399415"/>
            <a:ext cx="10515600" cy="1325563"/>
          </a:xfrm>
        </p:spPr>
        <p:txBody>
          <a:bodyPr>
            <a:noAutofit/>
          </a:bodyPr>
          <a:lstStyle/>
          <a:p>
            <a:pPr lvl="0"/>
            <a:r>
              <a:rPr lang="es-ES" sz="3600" b="1" dirty="0" smtClean="0">
                <a:solidFill>
                  <a:schemeClr val="accent5">
                    <a:lumMod val="75000"/>
                  </a:schemeClr>
                </a:solidFill>
                <a:latin typeface="Gill Sans MT Condensed" panose="020B0506020104020203" pitchFamily="34" charset="0"/>
                <a:sym typeface="Open Sans"/>
              </a:rPr>
              <a:t>DEFICIENCIAS DE LAS SOLUCIONES ACTUALES DE </a:t>
            </a:r>
            <a:br>
              <a:rPr lang="es-ES" sz="3600" b="1" dirty="0" smtClean="0">
                <a:solidFill>
                  <a:schemeClr val="accent5">
                    <a:lumMod val="75000"/>
                  </a:schemeClr>
                </a:solidFill>
                <a:latin typeface="Gill Sans MT Condensed" panose="020B0506020104020203" pitchFamily="34" charset="0"/>
                <a:sym typeface="Open Sans"/>
              </a:rPr>
            </a:br>
            <a:r>
              <a:rPr lang="es-ES" sz="3600" b="1" dirty="0" smtClean="0">
                <a:solidFill>
                  <a:schemeClr val="accent5">
                    <a:lumMod val="75000"/>
                  </a:schemeClr>
                </a:solidFill>
                <a:latin typeface="Gill Sans MT Condensed" panose="020B0506020104020203" pitchFamily="34" charset="0"/>
                <a:sym typeface="Open Sans"/>
              </a:rPr>
              <a:t>LOS COMPETIDORES</a:t>
            </a:r>
            <a:br>
              <a:rPr lang="es-ES" sz="3600" b="1" dirty="0" smtClean="0">
                <a:solidFill>
                  <a:schemeClr val="accent5">
                    <a:lumMod val="75000"/>
                  </a:schemeClr>
                </a:solidFill>
                <a:latin typeface="Gill Sans MT Condensed" panose="020B0506020104020203" pitchFamily="34" charset="0"/>
                <a:sym typeface="Open Sans"/>
              </a:rPr>
            </a:br>
            <a:endParaRPr lang="es-ES" sz="3600" b="1" dirty="0">
              <a:solidFill>
                <a:schemeClr val="accent5">
                  <a:lumMod val="75000"/>
                </a:schemeClr>
              </a:solidFill>
              <a:latin typeface="Gill Sans MT Condensed" panose="020B0506020104020203" pitchFamily="34" charset="0"/>
            </a:endParaRPr>
          </a:p>
        </p:txBody>
      </p:sp>
      <p:sp>
        <p:nvSpPr>
          <p:cNvPr id="4" name="Rectángulo 3"/>
          <p:cNvSpPr/>
          <p:nvPr/>
        </p:nvSpPr>
        <p:spPr>
          <a:xfrm>
            <a:off x="758190" y="1724978"/>
            <a:ext cx="7608570" cy="4059060"/>
          </a:xfrm>
          <a:prstGeom prst="rect">
            <a:avLst/>
          </a:prstGeom>
        </p:spPr>
        <p:txBody>
          <a:bodyPr wrap="square">
            <a:spAutoFit/>
          </a:bodyPr>
          <a:lstStyle/>
          <a:p>
            <a:pPr marL="285750" indent="-285750" algn="just">
              <a:lnSpc>
                <a:spcPct val="107000"/>
              </a:lnSpc>
              <a:spcAft>
                <a:spcPts val="800"/>
              </a:spcAft>
              <a:buFont typeface="Wingdings" panose="05000000000000000000" pitchFamily="2" charset="2"/>
              <a:buChar char="ü"/>
            </a:pPr>
            <a:r>
              <a:rPr lang="es-PE" dirty="0"/>
              <a:t>Las plataformas digitales actuales en el mercado no cuentan con soluciones </a:t>
            </a:r>
            <a:r>
              <a:rPr lang="es-PE" b="1" i="1" dirty="0"/>
              <a:t>personalizadas</a:t>
            </a:r>
            <a:r>
              <a:rPr lang="es-PE" dirty="0"/>
              <a:t> basadas a un perfil personal y profesional, diseñado para diversos colaboradores (usuarios). </a:t>
            </a:r>
          </a:p>
          <a:p>
            <a:pPr marL="285750" indent="-285750" algn="just">
              <a:lnSpc>
                <a:spcPct val="107000"/>
              </a:lnSpc>
              <a:spcAft>
                <a:spcPts val="800"/>
              </a:spcAft>
              <a:buFont typeface="Wingdings" panose="05000000000000000000" pitchFamily="2" charset="2"/>
              <a:buChar char="ü"/>
            </a:pPr>
            <a:endParaRPr lang="es-ES" dirty="0"/>
          </a:p>
          <a:p>
            <a:pPr marL="285750" indent="-285750" algn="just">
              <a:lnSpc>
                <a:spcPct val="107000"/>
              </a:lnSpc>
              <a:spcAft>
                <a:spcPts val="800"/>
              </a:spcAft>
              <a:buFont typeface="Wingdings" panose="05000000000000000000" pitchFamily="2" charset="2"/>
              <a:buChar char="ü"/>
            </a:pPr>
            <a:r>
              <a:rPr lang="es-ES" dirty="0"/>
              <a:t>Existencia de programas con </a:t>
            </a:r>
            <a:r>
              <a:rPr lang="es-ES" b="1" i="1" dirty="0"/>
              <a:t>soluciones inadecuadas generadas por intrusismo profesional</a:t>
            </a:r>
            <a:r>
              <a:rPr lang="es-ES" dirty="0"/>
              <a:t>, ejerciendo actividades profesionales por persona no autorizada para ello causa una falta de efectividad, lo que puede retrasar el resultado del colaborador (usuario), lo que puede empeorar su condición.</a:t>
            </a:r>
          </a:p>
          <a:p>
            <a:pPr marL="285750" indent="-285750" algn="just">
              <a:lnSpc>
                <a:spcPct val="107000"/>
              </a:lnSpc>
              <a:spcAft>
                <a:spcPts val="800"/>
              </a:spcAft>
              <a:buFont typeface="Wingdings" panose="05000000000000000000" pitchFamily="2" charset="2"/>
              <a:buChar char="ü"/>
            </a:pPr>
            <a:endParaRPr lang="es-ES" dirty="0"/>
          </a:p>
          <a:p>
            <a:pPr marL="285750" indent="-285750" algn="just">
              <a:lnSpc>
                <a:spcPct val="107000"/>
              </a:lnSpc>
              <a:spcAft>
                <a:spcPts val="800"/>
              </a:spcAft>
              <a:buFont typeface="Wingdings" panose="05000000000000000000" pitchFamily="2" charset="2"/>
              <a:buChar char="ü"/>
            </a:pPr>
            <a:r>
              <a:rPr lang="es-PE" dirty="0"/>
              <a:t>Las plataformas digitales actuales en el mercado </a:t>
            </a:r>
            <a:r>
              <a:rPr lang="es-PE" b="1" i="1" dirty="0"/>
              <a:t>no cuentan con un </a:t>
            </a:r>
            <a:r>
              <a:rPr lang="es-ES" b="1" i="1" dirty="0"/>
              <a:t>seguimiento y apoyo alineado a su mejoría progresiva </a:t>
            </a:r>
            <a:r>
              <a:rPr lang="es-ES" dirty="0"/>
              <a:t>mediante métricas fácil de entender (indicadores). </a:t>
            </a:r>
            <a:endParaRPr lang="es-PE" dirty="0"/>
          </a:p>
        </p:txBody>
      </p:sp>
      <p:pic>
        <p:nvPicPr>
          <p:cNvPr id="9218" name="Picture 2" descr="Download Chica-pensando - Hombre Y Mujer Pensando Png PNG Image with No  Background - PNGkey.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52461" y="1984343"/>
            <a:ext cx="4272280" cy="4873657"/>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rotWithShape="1">
          <a:blip r:embed="rId3"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23984742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01980" y="41977"/>
            <a:ext cx="10515600" cy="1325563"/>
          </a:xfrm>
        </p:spPr>
        <p:txBody>
          <a:bodyPr>
            <a:normAutofit/>
          </a:bodyPr>
          <a:lstStyle/>
          <a:p>
            <a:pPr lvl="0"/>
            <a:r>
              <a:rPr lang="en-US" sz="5400" b="1" dirty="0">
                <a:solidFill>
                  <a:schemeClr val="accent5">
                    <a:lumMod val="75000"/>
                  </a:schemeClr>
                </a:solidFill>
                <a:latin typeface="Gill Sans MT Condensed" panose="020B0506020104020203" pitchFamily="34" charset="0"/>
                <a:sym typeface="Merriweather"/>
              </a:rPr>
              <a:t>SOLUCIÓN</a:t>
            </a:r>
            <a:endParaRPr lang="es-ES" sz="5400" b="1" dirty="0">
              <a:solidFill>
                <a:schemeClr val="accent5">
                  <a:lumMod val="75000"/>
                </a:schemeClr>
              </a:solidFill>
              <a:latin typeface="Gill Sans MT Condensed" panose="020B0506020104020203" pitchFamily="34" charset="0"/>
            </a:endParaRPr>
          </a:p>
        </p:txBody>
      </p:sp>
      <p:sp>
        <p:nvSpPr>
          <p:cNvPr id="5" name="Rectángulo 4"/>
          <p:cNvSpPr/>
          <p:nvPr/>
        </p:nvSpPr>
        <p:spPr>
          <a:xfrm>
            <a:off x="601980" y="1208498"/>
            <a:ext cx="10610850" cy="1870512"/>
          </a:xfrm>
          <a:prstGeom prst="rect">
            <a:avLst/>
          </a:prstGeom>
        </p:spPr>
        <p:txBody>
          <a:bodyPr wrap="square">
            <a:spAutoFit/>
          </a:bodyPr>
          <a:lstStyle/>
          <a:p>
            <a:pPr algn="just">
              <a:lnSpc>
                <a:spcPct val="107000"/>
              </a:lnSpc>
              <a:spcAft>
                <a:spcPts val="800"/>
              </a:spcAft>
            </a:pPr>
            <a:r>
              <a:rPr lang="es-PE" dirty="0">
                <a:latin typeface="Calibri" panose="020F0502020204030204" pitchFamily="34" charset="0"/>
                <a:ea typeface="Calibri" panose="020F0502020204030204" pitchFamily="34" charset="0"/>
                <a:cs typeface="Times New Roman" panose="02020603050405020304" pitchFamily="18" charset="0"/>
              </a:rPr>
              <a:t>La plataforma digital integrada, Funcional </a:t>
            </a:r>
            <a:r>
              <a:rPr lang="es-PE" dirty="0" err="1">
                <a:latin typeface="Calibri" panose="020F0502020204030204" pitchFamily="34" charset="0"/>
                <a:ea typeface="Calibri" panose="020F0502020204030204" pitchFamily="34" charset="0"/>
                <a:cs typeface="Times New Roman" panose="02020603050405020304" pitchFamily="18" charset="0"/>
              </a:rPr>
              <a:t>Neuro</a:t>
            </a:r>
            <a:r>
              <a:rPr lang="es-PE" dirty="0">
                <a:latin typeface="Calibri" panose="020F0502020204030204" pitchFamily="34" charset="0"/>
                <a:ea typeface="Calibri" panose="020F0502020204030204" pitchFamily="34" charset="0"/>
                <a:cs typeface="Times New Roman" panose="02020603050405020304" pitchFamily="18" charset="0"/>
              </a:rPr>
              <a:t> Laboral, busca optimizar el estado físico y mental del colaborador (usuario) en base a rutinas físicas, visualizaciones y uso de mensajes personalizados para cambiar los patrones de pensamiento y comportamiento mediante </a:t>
            </a:r>
            <a:r>
              <a:rPr lang="es-PE" dirty="0" smtClean="0">
                <a:latin typeface="Calibri" panose="020F0502020204030204" pitchFamily="34" charset="0"/>
                <a:ea typeface="Calibri" panose="020F0502020204030204" pitchFamily="34" charset="0"/>
                <a:cs typeface="Times New Roman" panose="02020603050405020304" pitchFamily="18" charset="0"/>
              </a:rPr>
              <a:t>técnicas psicológicas adaptadas </a:t>
            </a:r>
            <a:r>
              <a:rPr lang="es-PE" dirty="0">
                <a:latin typeface="Calibri" panose="020F0502020204030204" pitchFamily="34" charset="0"/>
                <a:ea typeface="Calibri" panose="020F0502020204030204" pitchFamily="34" charset="0"/>
                <a:cs typeface="Times New Roman" panose="02020603050405020304" pitchFamily="18" charset="0"/>
              </a:rPr>
              <a:t>según el perfil del usuario. Asimismo, desarrollar sus competencias laborales </a:t>
            </a:r>
            <a:r>
              <a:rPr lang="es-PE" dirty="0" smtClean="0">
                <a:latin typeface="Calibri" panose="020F0502020204030204" pitchFamily="34" charset="0"/>
                <a:ea typeface="Calibri" panose="020F0502020204030204" pitchFamily="34" charset="0"/>
                <a:cs typeface="Times New Roman" panose="02020603050405020304" pitchFamily="18" charset="0"/>
              </a:rPr>
              <a:t>para </a:t>
            </a:r>
            <a:r>
              <a:rPr lang="es-PE" dirty="0">
                <a:latin typeface="Calibri" panose="020F0502020204030204" pitchFamily="34" charset="0"/>
                <a:ea typeface="Calibri" panose="020F0502020204030204" pitchFamily="34" charset="0"/>
                <a:cs typeface="Times New Roman" panose="02020603050405020304" pitchFamily="18" charset="0"/>
              </a:rPr>
              <a:t>un incremento de su productividad y alto rendimiento en toda la jornada laboral. Disminuyendo el agotamiento físico, estrés laboral, enfermedades laborales y el desinterés por las tareas.</a:t>
            </a:r>
            <a:endParaRPr lang="es-ES"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CuadroTexto 6"/>
          <p:cNvSpPr txBox="1"/>
          <p:nvPr/>
        </p:nvSpPr>
        <p:spPr>
          <a:xfrm>
            <a:off x="601980" y="3260256"/>
            <a:ext cx="7353300" cy="2862322"/>
          </a:xfrm>
          <a:prstGeom prst="rect">
            <a:avLst/>
          </a:prstGeom>
          <a:noFill/>
        </p:spPr>
        <p:txBody>
          <a:bodyPr wrap="square" rtlCol="0">
            <a:spAutoFit/>
          </a:bodyPr>
          <a:lstStyle/>
          <a:p>
            <a:r>
              <a:rPr lang="es-ES" dirty="0" smtClean="0"/>
              <a:t>El colaborador ingresa a la plataforma y crea una cuenta, pudiendo </a:t>
            </a:r>
            <a:r>
              <a:rPr lang="es-ES" dirty="0" err="1" smtClean="0"/>
              <a:t>logearse</a:t>
            </a:r>
            <a:r>
              <a:rPr lang="es-ES" dirty="0" smtClean="0"/>
              <a:t>, para tener acceso a la plataforma digital, colocando sus datos personales y laborales como: </a:t>
            </a:r>
          </a:p>
          <a:p>
            <a:endParaRPr lang="es-ES" dirty="0" smtClean="0"/>
          </a:p>
          <a:p>
            <a:pPr marL="285750" indent="-285750">
              <a:buFont typeface="Arial" panose="020B0604020202020204" pitchFamily="34" charset="0"/>
              <a:buChar char="•"/>
            </a:pPr>
            <a:r>
              <a:rPr lang="es-ES" dirty="0" smtClean="0"/>
              <a:t>Nombre completo</a:t>
            </a:r>
          </a:p>
          <a:p>
            <a:pPr marL="285750" indent="-285750">
              <a:buFont typeface="Arial" panose="020B0604020202020204" pitchFamily="34" charset="0"/>
              <a:buChar char="•"/>
            </a:pPr>
            <a:r>
              <a:rPr lang="es-ES" dirty="0" smtClean="0"/>
              <a:t>Edad </a:t>
            </a:r>
          </a:p>
          <a:p>
            <a:pPr marL="285750" indent="-285750">
              <a:buFont typeface="Arial" panose="020B0604020202020204" pitchFamily="34" charset="0"/>
              <a:buChar char="•"/>
            </a:pPr>
            <a:r>
              <a:rPr lang="es-ES" dirty="0"/>
              <a:t>S</a:t>
            </a:r>
            <a:r>
              <a:rPr lang="es-ES" dirty="0" smtClean="0"/>
              <a:t>exo </a:t>
            </a:r>
          </a:p>
          <a:p>
            <a:pPr marL="285750" indent="-285750">
              <a:buFont typeface="Arial" panose="020B0604020202020204" pitchFamily="34" charset="0"/>
              <a:buChar char="•"/>
            </a:pPr>
            <a:r>
              <a:rPr lang="es-ES" dirty="0" smtClean="0"/>
              <a:t>País</a:t>
            </a:r>
          </a:p>
          <a:p>
            <a:pPr marL="285750" indent="-285750">
              <a:buFont typeface="Arial" panose="020B0604020202020204" pitchFamily="34" charset="0"/>
              <a:buChar char="•"/>
            </a:pPr>
            <a:r>
              <a:rPr lang="es-ES" dirty="0" smtClean="0"/>
              <a:t>Profesión</a:t>
            </a:r>
          </a:p>
          <a:p>
            <a:pPr marL="285750" indent="-285750">
              <a:buFont typeface="Arial" panose="020B0604020202020204" pitchFamily="34" charset="0"/>
              <a:buChar char="•"/>
            </a:pPr>
            <a:r>
              <a:rPr lang="es-ES" dirty="0" smtClean="0"/>
              <a:t>Cargo </a:t>
            </a:r>
            <a:endParaRPr lang="es-ES" dirty="0"/>
          </a:p>
        </p:txBody>
      </p:sp>
      <p:pic>
        <p:nvPicPr>
          <p:cNvPr id="10242" name="Picture 2" descr="Download HD Ejecutivos Exitosos Png - Business Transparent PNG Image -  NicePNG.com"/>
          <p:cNvPicPr>
            <a:picLocks noChangeAspect="1" noChangeArrowheads="1"/>
          </p:cNvPicPr>
          <p:nvPr/>
        </p:nvPicPr>
        <p:blipFill rotWithShape="1">
          <a:blip r:embed="rId2">
            <a:extLst>
              <a:ext uri="{28A0092B-C50C-407E-A947-70E740481C1C}">
                <a14:useLocalDpi xmlns:a14="http://schemas.microsoft.com/office/drawing/2010/main" val="0"/>
              </a:ext>
            </a:extLst>
          </a:blip>
          <a:srcRect l="32881"/>
          <a:stretch/>
        </p:blipFill>
        <p:spPr bwMode="auto">
          <a:xfrm>
            <a:off x="6983730" y="2687250"/>
            <a:ext cx="5208270" cy="417075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p:cNvPicPr>
            <a:picLocks noChangeAspect="1"/>
          </p:cNvPicPr>
          <p:nvPr/>
        </p:nvPicPr>
        <p:blipFill rotWithShape="1">
          <a:blip r:embed="rId3"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28783888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92480" y="743536"/>
            <a:ext cx="10515600" cy="5696317"/>
          </a:xfrm>
        </p:spPr>
        <p:txBody>
          <a:bodyPr>
            <a:normAutofit fontScale="85000" lnSpcReduction="10000"/>
          </a:bodyPr>
          <a:lstStyle/>
          <a:p>
            <a:pPr marL="285750" indent="-285750"/>
            <a:r>
              <a:rPr lang="es-ES" sz="1800" dirty="0"/>
              <a:t>Rubro de la empresa.</a:t>
            </a:r>
          </a:p>
          <a:p>
            <a:pPr marL="285750" indent="-285750"/>
            <a:r>
              <a:rPr lang="es-ES" sz="1800" dirty="0" smtClean="0"/>
              <a:t>Área </a:t>
            </a:r>
            <a:r>
              <a:rPr lang="es-ES" sz="1800" dirty="0"/>
              <a:t>donde labora.</a:t>
            </a:r>
          </a:p>
          <a:p>
            <a:pPr marL="285750" indent="-285750"/>
            <a:r>
              <a:rPr lang="es-ES" sz="1800" dirty="0"/>
              <a:t>Cargo que ocupa</a:t>
            </a:r>
            <a:r>
              <a:rPr lang="es-ES" sz="1800" dirty="0" smtClean="0"/>
              <a:t>.</a:t>
            </a:r>
          </a:p>
          <a:p>
            <a:pPr marL="285750" indent="-285750"/>
            <a:r>
              <a:rPr lang="es-ES" sz="1800" dirty="0" smtClean="0"/>
              <a:t>Nivel de responsabilidad. </a:t>
            </a:r>
          </a:p>
          <a:p>
            <a:pPr marL="285750" indent="-285750"/>
            <a:r>
              <a:rPr lang="es-ES" sz="1800" dirty="0" smtClean="0"/>
              <a:t>Nivel de presión laboral. </a:t>
            </a:r>
          </a:p>
          <a:p>
            <a:pPr marL="285750" indent="-285750"/>
            <a:r>
              <a:rPr lang="es-ES" sz="1800" dirty="0" smtClean="0"/>
              <a:t>Objetivo a alcanzar.</a:t>
            </a:r>
          </a:p>
          <a:p>
            <a:r>
              <a:rPr lang="es-ES" sz="1800" i="1" dirty="0" smtClean="0"/>
              <a:t>Las opciones de respuesta serán desplegables donde se encontrara las alternativas para escoger de acuerdo a su nivel actual. </a:t>
            </a:r>
          </a:p>
          <a:p>
            <a:pPr marL="0" indent="0">
              <a:buNone/>
            </a:pPr>
            <a:endParaRPr lang="es-ES" sz="1800" i="1" dirty="0" smtClean="0"/>
          </a:p>
          <a:p>
            <a:pPr marL="0" indent="0" algn="just">
              <a:lnSpc>
                <a:spcPct val="150000"/>
              </a:lnSpc>
              <a:buNone/>
            </a:pPr>
            <a:r>
              <a:rPr lang="es-ES" sz="1800" dirty="0" smtClean="0"/>
              <a:t>Una vez registrado los datos el sistema generara un perfil del usuario, luego procederá a realizar una auto evaluación sobre el impacto de factores de riesgo psicosocial y nivel de competencia laboral actual, luego de obtener esta información el sistema creara un perfil (personal y profesional) basado en los datos obtenidos, el cual se cruzara con la información previa almacenada en el sistema , para crear un programa de mejora físico – mental adaptado a su necesidad real, mediante la creación de mensajes racionales personalizados  para cada colaborador (usuario) y técnicas psicologías ( respiración / visualización). </a:t>
            </a:r>
          </a:p>
          <a:p>
            <a:pPr marL="0" indent="0" algn="just">
              <a:lnSpc>
                <a:spcPct val="150000"/>
              </a:lnSpc>
              <a:buNone/>
            </a:pPr>
            <a:r>
              <a:rPr lang="es-ES" sz="1800" dirty="0" smtClean="0"/>
              <a:t>El usuario tendrá la posibilidad de registrar su avance, como también el sistema mostrara el nivel de alcanzado sobre la ejecución de las actividades a realizar consideradas por el programa de </a:t>
            </a:r>
            <a:r>
              <a:rPr lang="es-ES" sz="1800" dirty="0"/>
              <a:t>m</a:t>
            </a:r>
            <a:r>
              <a:rPr lang="es-ES" sz="1800" dirty="0" smtClean="0"/>
              <a:t>ejora. Seguidamente el sistema le proporcionar recomendaciones para seguir mejorando, culminar el programa en el tiempo establecido y lograr su objetivo. </a:t>
            </a:r>
            <a:endParaRPr lang="es-ES" sz="1800" dirty="0"/>
          </a:p>
        </p:txBody>
      </p:sp>
      <p:pic>
        <p:nvPicPr>
          <p:cNvPr id="4" name="Imagen 3"/>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18858675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1037" t="17074" r="41037" b="16440"/>
          <a:stretch/>
        </p:blipFill>
        <p:spPr>
          <a:xfrm>
            <a:off x="384314" y="265042"/>
            <a:ext cx="1696278" cy="37901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Imagen 4"/>
          <p:cNvPicPr>
            <a:picLocks noChangeAspect="1"/>
          </p:cNvPicPr>
          <p:nvPr/>
        </p:nvPicPr>
        <p:blipFill rotWithShape="1">
          <a:blip r:embed="rId3"/>
          <a:srcRect l="40731" t="16350" r="40732" b="12817"/>
          <a:stretch/>
        </p:blipFill>
        <p:spPr>
          <a:xfrm>
            <a:off x="2173358" y="265042"/>
            <a:ext cx="1696276" cy="37901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Imagen 5"/>
          <p:cNvPicPr>
            <a:picLocks noChangeAspect="1"/>
          </p:cNvPicPr>
          <p:nvPr/>
        </p:nvPicPr>
        <p:blipFill rotWithShape="1">
          <a:blip r:embed="rId4"/>
          <a:srcRect l="40731" t="14901" r="40832" b="12998"/>
          <a:stretch/>
        </p:blipFill>
        <p:spPr>
          <a:xfrm>
            <a:off x="3962400" y="265042"/>
            <a:ext cx="1855304" cy="37901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Imagen 6"/>
          <p:cNvPicPr>
            <a:picLocks noChangeAspect="1"/>
          </p:cNvPicPr>
          <p:nvPr/>
        </p:nvPicPr>
        <p:blipFill rotWithShape="1">
          <a:blip r:embed="rId5"/>
          <a:srcRect l="40833" t="16531" r="40935" b="12999"/>
          <a:stretch/>
        </p:blipFill>
        <p:spPr>
          <a:xfrm>
            <a:off x="5910470" y="265042"/>
            <a:ext cx="1828800" cy="37901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Imagen 7"/>
          <p:cNvPicPr>
            <a:picLocks noChangeAspect="1"/>
          </p:cNvPicPr>
          <p:nvPr/>
        </p:nvPicPr>
        <p:blipFill rotWithShape="1">
          <a:blip r:embed="rId6"/>
          <a:srcRect l="40630" t="15806" r="40629" b="13723"/>
          <a:stretch/>
        </p:blipFill>
        <p:spPr>
          <a:xfrm>
            <a:off x="7832036" y="265042"/>
            <a:ext cx="1855303" cy="37901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Imagen 9"/>
          <p:cNvPicPr>
            <a:picLocks noChangeAspect="1"/>
          </p:cNvPicPr>
          <p:nvPr/>
        </p:nvPicPr>
        <p:blipFill rotWithShape="1">
          <a:blip r:embed="rId7"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
        <p:nvSpPr>
          <p:cNvPr id="11" name="CuadroTexto 10"/>
          <p:cNvSpPr txBox="1"/>
          <p:nvPr/>
        </p:nvSpPr>
        <p:spPr>
          <a:xfrm>
            <a:off x="3421854" y="5486400"/>
            <a:ext cx="4410182" cy="523220"/>
          </a:xfrm>
          <a:prstGeom prst="rect">
            <a:avLst/>
          </a:prstGeom>
          <a:noFill/>
        </p:spPr>
        <p:txBody>
          <a:bodyPr wrap="none" rtlCol="0">
            <a:spAutoFit/>
          </a:bodyPr>
          <a:lstStyle/>
          <a:p>
            <a:pPr algn="ctr"/>
            <a:r>
              <a:rPr lang="es-ES" sz="2800" b="1" dirty="0" smtClean="0">
                <a:solidFill>
                  <a:srgbClr val="7030A0"/>
                </a:solidFill>
                <a:latin typeface="Agency FB" panose="020B0503020202020204" pitchFamily="34" charset="0"/>
              </a:rPr>
              <a:t>CREACIÓN DE PERFIL DEL USUARIO </a:t>
            </a:r>
            <a:endParaRPr lang="es-ES" sz="2800" b="1" dirty="0">
              <a:solidFill>
                <a:srgbClr val="7030A0"/>
              </a:solidFill>
              <a:latin typeface="Agency FB" panose="020B0503020202020204" pitchFamily="34" charset="0"/>
            </a:endParaRPr>
          </a:p>
        </p:txBody>
      </p:sp>
      <p:pic>
        <p:nvPicPr>
          <p:cNvPr id="12" name="Imagen 11"/>
          <p:cNvPicPr>
            <a:picLocks noChangeAspect="1"/>
          </p:cNvPicPr>
          <p:nvPr/>
        </p:nvPicPr>
        <p:blipFill rotWithShape="1">
          <a:blip r:embed="rId8"/>
          <a:srcRect l="72777" t="38097" r="8432" b="32068"/>
          <a:stretch/>
        </p:blipFill>
        <p:spPr>
          <a:xfrm>
            <a:off x="10037026" y="3305713"/>
            <a:ext cx="788346" cy="703692"/>
          </a:xfrm>
          <a:prstGeom prst="rect">
            <a:avLst/>
          </a:prstGeom>
        </p:spPr>
      </p:pic>
      <p:pic>
        <p:nvPicPr>
          <p:cNvPr id="1028" name="Picture 4" descr="Icono de altavoz y sonido morado (símbolo 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195272" y="2266122"/>
            <a:ext cx="630100" cy="630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3967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1648" t="44067" r="41241" b="41078"/>
          <a:stretch/>
        </p:blipFill>
        <p:spPr>
          <a:xfrm>
            <a:off x="324845" y="583095"/>
            <a:ext cx="3611051" cy="17625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Imagen 4"/>
          <p:cNvPicPr>
            <a:picLocks noChangeAspect="1"/>
          </p:cNvPicPr>
          <p:nvPr/>
        </p:nvPicPr>
        <p:blipFill rotWithShape="1">
          <a:blip r:embed="rId3"/>
          <a:srcRect l="41745" t="44611" r="41445" b="41258"/>
          <a:stretch/>
        </p:blipFill>
        <p:spPr>
          <a:xfrm>
            <a:off x="324844" y="4996067"/>
            <a:ext cx="3611051" cy="16697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Imagen 5"/>
          <p:cNvPicPr>
            <a:picLocks noChangeAspect="1"/>
          </p:cNvPicPr>
          <p:nvPr/>
        </p:nvPicPr>
        <p:blipFill rotWithShape="1">
          <a:blip r:embed="rId4"/>
          <a:srcRect l="41648" t="44067" r="41037" b="41078"/>
          <a:stretch/>
        </p:blipFill>
        <p:spPr>
          <a:xfrm>
            <a:off x="324844" y="2716695"/>
            <a:ext cx="3611051" cy="17418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4" descr="Icono de altavoz y sonido morado (símbolo 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77567" y="2213113"/>
            <a:ext cx="630100" cy="630100"/>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n 7"/>
          <p:cNvPicPr>
            <a:picLocks noChangeAspect="1"/>
          </p:cNvPicPr>
          <p:nvPr/>
        </p:nvPicPr>
        <p:blipFill rotWithShape="1">
          <a:blip r:embed="rId6"/>
          <a:srcRect l="72777" t="38097" r="8432" b="32068"/>
          <a:stretch/>
        </p:blipFill>
        <p:spPr>
          <a:xfrm>
            <a:off x="4219321" y="4292375"/>
            <a:ext cx="788346" cy="703692"/>
          </a:xfrm>
          <a:prstGeom prst="rect">
            <a:avLst/>
          </a:prstGeom>
        </p:spPr>
      </p:pic>
      <p:sp>
        <p:nvSpPr>
          <p:cNvPr id="9" name="CuadroTexto 8"/>
          <p:cNvSpPr txBox="1"/>
          <p:nvPr/>
        </p:nvSpPr>
        <p:spPr>
          <a:xfrm>
            <a:off x="5830957" y="1566782"/>
            <a:ext cx="5155096" cy="1384995"/>
          </a:xfrm>
          <a:prstGeom prst="rect">
            <a:avLst/>
          </a:prstGeom>
          <a:noFill/>
        </p:spPr>
        <p:txBody>
          <a:bodyPr wrap="square" rtlCol="0">
            <a:spAutoFit/>
          </a:bodyPr>
          <a:lstStyle/>
          <a:p>
            <a:pPr algn="ctr"/>
            <a:r>
              <a:rPr lang="es-ES" sz="2800" b="1" dirty="0">
                <a:solidFill>
                  <a:srgbClr val="7030A0"/>
                </a:solidFill>
                <a:latin typeface="Agency FB" panose="020B0503020202020204" pitchFamily="34" charset="0"/>
              </a:rPr>
              <a:t>REALIZACIÓN DEL PROGRAMA PERSONALIZADO PARA LA REDUCCIÓN ESTRÉS EN 21 DIAS</a:t>
            </a:r>
          </a:p>
        </p:txBody>
      </p:sp>
      <p:pic>
        <p:nvPicPr>
          <p:cNvPr id="10" name="Imagen 9"/>
          <p:cNvPicPr>
            <a:picLocks noChangeAspect="1"/>
          </p:cNvPicPr>
          <p:nvPr/>
        </p:nvPicPr>
        <p:blipFill rotWithShape="1">
          <a:blip r:embed="rId7"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1148492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89;p22"/>
          <p:cNvSpPr txBox="1">
            <a:spLocks noGrp="1"/>
          </p:cNvSpPr>
          <p:nvPr>
            <p:ph idx="1"/>
          </p:nvPr>
        </p:nvSpPr>
        <p:spPr>
          <a:xfrm>
            <a:off x="838200" y="800100"/>
            <a:ext cx="10515600" cy="5376863"/>
          </a:xfrm>
          <a:prstGeom prst="rect">
            <a:avLst/>
          </a:prstGeom>
          <a:noFill/>
          <a:ln>
            <a:noFill/>
          </a:ln>
        </p:spPr>
        <p:txBody>
          <a:bodyPr spcFirstLastPara="1" wrap="square" lIns="0" tIns="0" rIns="0" bIns="0" anchor="t" anchorCtr="0">
            <a:noAutofit/>
          </a:bodyPr>
          <a:lstStyle/>
          <a:p>
            <a:pPr marL="0" marR="0" lvl="0" indent="0" algn="just" rtl="0">
              <a:lnSpc>
                <a:spcPct val="140012"/>
              </a:lnSpc>
              <a:spcBef>
                <a:spcPts val="0"/>
              </a:spcBef>
              <a:spcAft>
                <a:spcPts val="0"/>
              </a:spcAft>
              <a:buNone/>
            </a:pPr>
            <a:r>
              <a:rPr lang="es-ES" sz="1800" dirty="0" smtClean="0">
                <a:latin typeface="Calibri" panose="020F0502020204030204" pitchFamily="34" charset="0"/>
                <a:ea typeface="Calibri" panose="020F0502020204030204" pitchFamily="34" charset="0"/>
                <a:cs typeface="Times New Roman" panose="02020603050405020304" pitchFamily="18" charset="0"/>
              </a:rPr>
              <a:t>En un futuro el </a:t>
            </a:r>
            <a:r>
              <a:rPr lang="es-ES" sz="1800" dirty="0">
                <a:latin typeface="Calibri" panose="020F0502020204030204" pitchFamily="34" charset="0"/>
                <a:ea typeface="Calibri" panose="020F0502020204030204" pitchFamily="34" charset="0"/>
                <a:cs typeface="Times New Roman" panose="02020603050405020304" pitchFamily="18" charset="0"/>
              </a:rPr>
              <a:t>aplicativo se puede instalar en diversas plataformas </a:t>
            </a:r>
            <a:r>
              <a:rPr lang="es-ES" sz="1800" dirty="0" smtClean="0">
                <a:latin typeface="Calibri" panose="020F0502020204030204" pitchFamily="34" charset="0"/>
                <a:ea typeface="Calibri" panose="020F0502020204030204" pitchFamily="34" charset="0"/>
                <a:cs typeface="Times New Roman" panose="02020603050405020304" pitchFamily="18" charset="0"/>
              </a:rPr>
              <a:t>y sistemas operativos, posteriormente contara con accesorios digitales como brazalete (</a:t>
            </a:r>
            <a:r>
              <a:rPr lang="es-ES" sz="1800" dirty="0" err="1" smtClean="0">
                <a:latin typeface="Calibri" panose="020F0502020204030204" pitchFamily="34" charset="0"/>
                <a:ea typeface="Calibri" panose="020F0502020204030204" pitchFamily="34" charset="0"/>
                <a:cs typeface="Times New Roman" panose="02020603050405020304" pitchFamily="18" charset="0"/>
              </a:rPr>
              <a:t>PsicoWatch</a:t>
            </a:r>
            <a:r>
              <a:rPr lang="es-ES" sz="1800" dirty="0" smtClean="0">
                <a:latin typeface="Calibri" panose="020F0502020204030204" pitchFamily="34" charset="0"/>
                <a:ea typeface="Calibri" panose="020F0502020204030204" pitchFamily="34" charset="0"/>
                <a:cs typeface="Times New Roman" panose="02020603050405020304" pitchFamily="18" charset="0"/>
              </a:rPr>
              <a:t>) el cual incluye audífonos anatómicos. Dentro los accesorios contaremos con lentes de realidad aumentada (</a:t>
            </a:r>
            <a:r>
              <a:rPr lang="es-ES" sz="1800" dirty="0" err="1" smtClean="0">
                <a:latin typeface="Calibri" panose="020F0502020204030204" pitchFamily="34" charset="0"/>
                <a:ea typeface="Calibri" panose="020F0502020204030204" pitchFamily="34" charset="0"/>
                <a:cs typeface="Times New Roman" panose="02020603050405020304" pitchFamily="18" charset="0"/>
              </a:rPr>
              <a:t>PsicoGlass</a:t>
            </a:r>
            <a:r>
              <a:rPr lang="es-ES" sz="1800" dirty="0" smtClean="0">
                <a:latin typeface="Calibri" panose="020F0502020204030204" pitchFamily="34" charset="0"/>
                <a:ea typeface="Calibri" panose="020F0502020204030204" pitchFamily="34" charset="0"/>
                <a:cs typeface="Times New Roman" panose="02020603050405020304" pitchFamily="18" charset="0"/>
              </a:rPr>
              <a:t>) para facilitar la practica de las actividad. </a:t>
            </a:r>
            <a:endParaRPr sz="18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11266" name="Picture 2" descr="▷ Ejecutiva feliz PNG Imagenes gratis 2023 | PNG Universe"/>
          <p:cNvPicPr>
            <a:picLocks noChangeAspect="1" noChangeArrowheads="1"/>
          </p:cNvPicPr>
          <p:nvPr/>
        </p:nvPicPr>
        <p:blipFill rotWithShape="1">
          <a:blip r:embed="rId2">
            <a:extLst>
              <a:ext uri="{28A0092B-C50C-407E-A947-70E740481C1C}">
                <a14:useLocalDpi xmlns:a14="http://schemas.microsoft.com/office/drawing/2010/main" val="0"/>
              </a:ext>
            </a:extLst>
          </a:blip>
          <a:srcRect b="4798"/>
          <a:stretch/>
        </p:blipFill>
        <p:spPr bwMode="auto">
          <a:xfrm>
            <a:off x="249194" y="2548542"/>
            <a:ext cx="7006590" cy="4309458"/>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Lentes VR – Lentes VR es la primera y más grande tienda en línea del país  especializada en la renta de Lentes de Realidad Virtual."/>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61020" y="2228412"/>
            <a:ext cx="3192780" cy="2531348"/>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Smartwatch 7 Premium"/>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490159" y="4251960"/>
            <a:ext cx="2728118" cy="2728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78327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rot="5400000">
            <a:off x="9467988" y="285144"/>
            <a:ext cx="1937791" cy="3365442"/>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p:cNvPicPr>
            <a:picLocks noChangeAspect="1"/>
          </p:cNvPicPr>
          <p:nvPr/>
        </p:nvPicPr>
        <p:blipFill rotWithShape="1">
          <a:blip r:embed="rId3"/>
          <a:srcRect l="3317" t="11641" r="39" b="8751"/>
          <a:stretch/>
        </p:blipFill>
        <p:spPr>
          <a:xfrm>
            <a:off x="9029700" y="1252171"/>
            <a:ext cx="2931525" cy="143138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rot="5400000">
            <a:off x="1717154" y="1908040"/>
            <a:ext cx="1937791" cy="336544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rot="5400000">
            <a:off x="1717154" y="3994421"/>
            <a:ext cx="1937791" cy="33654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ángulo redondeado 10"/>
          <p:cNvSpPr/>
          <p:nvPr/>
        </p:nvSpPr>
        <p:spPr>
          <a:xfrm>
            <a:off x="5453944" y="1158510"/>
            <a:ext cx="2203615" cy="691738"/>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s-ES" b="1" dirty="0" smtClean="0"/>
              <a:t>FASE DE RELAJACIÓN</a:t>
            </a:r>
            <a:endParaRPr lang="es-ES" b="1" dirty="0"/>
          </a:p>
        </p:txBody>
      </p:sp>
      <p:sp>
        <p:nvSpPr>
          <p:cNvPr id="14" name="Rectángulo redondeado 13"/>
          <p:cNvSpPr/>
          <p:nvPr/>
        </p:nvSpPr>
        <p:spPr>
          <a:xfrm>
            <a:off x="5453944" y="2863233"/>
            <a:ext cx="2203615" cy="691738"/>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s-ES" sz="1400" b="1" dirty="0" smtClean="0"/>
              <a:t>FASE DE DESARROLLO DE COMPETENCIAS</a:t>
            </a:r>
            <a:endParaRPr lang="es-ES" sz="1400" b="1" dirty="0"/>
          </a:p>
        </p:txBody>
      </p:sp>
      <p:sp>
        <p:nvSpPr>
          <p:cNvPr id="15" name="Rectángulo redondeado 14"/>
          <p:cNvSpPr/>
          <p:nvPr/>
        </p:nvSpPr>
        <p:spPr>
          <a:xfrm>
            <a:off x="5475665" y="4467535"/>
            <a:ext cx="2203615" cy="691738"/>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s-ES" sz="1400" b="1" dirty="0" smtClean="0"/>
              <a:t>FASE DE VISUALIZACIÓN DE OBJETIVOS </a:t>
            </a:r>
            <a:endParaRPr lang="es-ES" sz="1400" b="1" dirty="0"/>
          </a:p>
        </p:txBody>
      </p:sp>
      <p:sp>
        <p:nvSpPr>
          <p:cNvPr id="18" name="Flecha derecha 17"/>
          <p:cNvSpPr/>
          <p:nvPr/>
        </p:nvSpPr>
        <p:spPr>
          <a:xfrm>
            <a:off x="4519526" y="1535094"/>
            <a:ext cx="638027" cy="4172763"/>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s-ES"/>
          </a:p>
        </p:txBody>
      </p:sp>
      <p:cxnSp>
        <p:nvCxnSpPr>
          <p:cNvPr id="20" name="Conector recto 19"/>
          <p:cNvCxnSpPr/>
          <p:nvPr/>
        </p:nvCxnSpPr>
        <p:spPr>
          <a:xfrm>
            <a:off x="991898" y="439387"/>
            <a:ext cx="0" cy="6206651"/>
          </a:xfrm>
          <a:prstGeom prst="line">
            <a:avLst/>
          </a:prstGeom>
        </p:spPr>
        <p:style>
          <a:lnRef idx="1">
            <a:schemeClr val="accent1"/>
          </a:lnRef>
          <a:fillRef idx="0">
            <a:schemeClr val="accent1"/>
          </a:fillRef>
          <a:effectRef idx="0">
            <a:schemeClr val="accent1"/>
          </a:effectRef>
          <a:fontRef idx="minor">
            <a:schemeClr val="tx1"/>
          </a:fontRef>
        </p:style>
      </p:cxnSp>
      <p:sp>
        <p:nvSpPr>
          <p:cNvPr id="21" name="Rectángulo redondeado 20"/>
          <p:cNvSpPr/>
          <p:nvPr/>
        </p:nvSpPr>
        <p:spPr>
          <a:xfrm rot="16200000">
            <a:off x="-2496914" y="3135360"/>
            <a:ext cx="6110554" cy="613100"/>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s-ES" b="1" dirty="0" smtClean="0">
                <a:latin typeface="Agency FB" panose="020B0503020202020204" pitchFamily="34" charset="0"/>
              </a:rPr>
              <a:t>PROGRAMA DE MEJORA FÍSICO – MENTAL ADAPTADO A SU NECESIDAD REAL</a:t>
            </a:r>
            <a:endParaRPr lang="es-ES" b="1" dirty="0">
              <a:latin typeface="Agency FB" panose="020B0503020202020204" pitchFamily="34" charset="0"/>
            </a:endParaRPr>
          </a:p>
        </p:txBody>
      </p:sp>
      <p:sp>
        <p:nvSpPr>
          <p:cNvPr id="24" name="CuadroTexto 23"/>
          <p:cNvSpPr txBox="1"/>
          <p:nvPr/>
        </p:nvSpPr>
        <p:spPr>
          <a:xfrm>
            <a:off x="1303019" y="2763249"/>
            <a:ext cx="2766059" cy="1015663"/>
          </a:xfrm>
          <a:prstGeom prst="rect">
            <a:avLst/>
          </a:prstGeom>
          <a:noFill/>
        </p:spPr>
        <p:txBody>
          <a:bodyPr wrap="square" rtlCol="0">
            <a:spAutoFit/>
          </a:bodyPr>
          <a:lstStyle/>
          <a:p>
            <a:pPr algn="just"/>
            <a:r>
              <a:rPr lang="es-ES" sz="1200" b="1" dirty="0" smtClean="0"/>
              <a:t>“Cesar, cada vez que te sientas impulsivo, es momento para poner en practica la técnica de respiración y recuerda  que no es la situación si no lo que interpretas sobre esa situación.”</a:t>
            </a:r>
            <a:endParaRPr lang="es-ES" sz="1200" b="1" dirty="0"/>
          </a:p>
        </p:txBody>
      </p:sp>
      <p:pic>
        <p:nvPicPr>
          <p:cNvPr id="2050" name="Picture 2" descr="Volumen - Iconos gratis de multimedia"/>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370759" y="3798650"/>
            <a:ext cx="604055" cy="507338"/>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Volumen - Iconos gratis de multimedi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11928" y="6001286"/>
            <a:ext cx="462886" cy="388772"/>
          </a:xfrm>
          <a:prstGeom prst="rect">
            <a:avLst/>
          </a:prstGeom>
          <a:noFill/>
          <a:extLst>
            <a:ext uri="{909E8E84-426E-40DD-AFC4-6F175D3DCCD1}">
              <a14:hiddenFill xmlns:a14="http://schemas.microsoft.com/office/drawing/2010/main">
                <a:solidFill>
                  <a:srgbClr val="FFFFFF"/>
                </a:solidFill>
              </a14:hiddenFill>
            </a:ext>
          </a:extLst>
        </p:spPr>
      </p:pic>
      <p:sp>
        <p:nvSpPr>
          <p:cNvPr id="30" name="CuadroTexto 29"/>
          <p:cNvSpPr txBox="1"/>
          <p:nvPr/>
        </p:nvSpPr>
        <p:spPr>
          <a:xfrm>
            <a:off x="1329938" y="4911328"/>
            <a:ext cx="2766059" cy="1123384"/>
          </a:xfrm>
          <a:prstGeom prst="rect">
            <a:avLst/>
          </a:prstGeom>
          <a:noFill/>
        </p:spPr>
        <p:txBody>
          <a:bodyPr wrap="square" rtlCol="0">
            <a:spAutoFit/>
          </a:bodyPr>
          <a:lstStyle/>
          <a:p>
            <a:pPr algn="just"/>
            <a:r>
              <a:rPr lang="es-ES" sz="1100" b="1" dirty="0" smtClean="0"/>
              <a:t>“Cesar, como jefe de equipo visualiza que estas ingresando a la reunión de directorio, estas tranquilo, tu latidos de corazón esta calmado. Visualiza que estas exponiendo fluidamente. Lograras salir airoso y contento de la </a:t>
            </a:r>
            <a:r>
              <a:rPr lang="es-ES" sz="1050" b="1" dirty="0" smtClean="0"/>
              <a:t>reunión</a:t>
            </a:r>
            <a:r>
              <a:rPr lang="es-ES" sz="1100" b="1" dirty="0" smtClean="0"/>
              <a:t>. ”</a:t>
            </a:r>
            <a:endParaRPr lang="es-ES" sz="1100" b="1" dirty="0"/>
          </a:p>
        </p:txBody>
      </p:sp>
      <p:pic>
        <p:nvPicPr>
          <p:cNvPr id="25" name="Imagen 24"/>
          <p:cNvPicPr>
            <a:picLocks noChangeAspect="1"/>
          </p:cNvPicPr>
          <p:nvPr/>
        </p:nvPicPr>
        <p:blipFill>
          <a:blip r:embed="rId6"/>
          <a:stretch>
            <a:fillRect/>
          </a:stretch>
        </p:blipFill>
        <p:spPr>
          <a:xfrm flipH="1">
            <a:off x="5895125" y="5407123"/>
            <a:ext cx="1214632" cy="1450877"/>
          </a:xfrm>
          <a:prstGeom prst="rect">
            <a:avLst/>
          </a:prstGeom>
        </p:spPr>
      </p:pic>
      <p:pic>
        <p:nvPicPr>
          <p:cNvPr id="2052" name="Picture 4" descr="Siete errores que el CEO debe evitar ante el directorio"/>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353374" y="4708246"/>
            <a:ext cx="2126955" cy="1522171"/>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4" name="Elipse 33"/>
          <p:cNvSpPr/>
          <p:nvPr/>
        </p:nvSpPr>
        <p:spPr>
          <a:xfrm>
            <a:off x="7092010" y="5577952"/>
            <a:ext cx="71252" cy="113136"/>
          </a:xfrm>
          <a:prstGeom prst="ellipse">
            <a:avLst/>
          </a:prstGeom>
          <a:solidFill>
            <a:schemeClr val="bg2">
              <a:lumMod val="5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5" name="Elipse 34"/>
          <p:cNvSpPr/>
          <p:nvPr/>
        </p:nvSpPr>
        <p:spPr>
          <a:xfrm>
            <a:off x="7254342" y="5510687"/>
            <a:ext cx="71252" cy="113136"/>
          </a:xfrm>
          <a:prstGeom prst="ellipse">
            <a:avLst/>
          </a:prstGeom>
          <a:solidFill>
            <a:schemeClr val="bg2">
              <a:lumMod val="5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6" name="Elipse 35"/>
          <p:cNvSpPr/>
          <p:nvPr/>
        </p:nvSpPr>
        <p:spPr>
          <a:xfrm>
            <a:off x="6926009" y="5668730"/>
            <a:ext cx="71252" cy="113136"/>
          </a:xfrm>
          <a:prstGeom prst="ellipse">
            <a:avLst/>
          </a:prstGeom>
          <a:solidFill>
            <a:schemeClr val="bg2">
              <a:lumMod val="5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32" name="Imagen 31"/>
          <p:cNvPicPr>
            <a:picLocks noChangeAspect="1"/>
          </p:cNvPicPr>
          <p:nvPr/>
        </p:nvPicPr>
        <p:blipFill rotWithShape="1">
          <a:blip r:embed="rId8"/>
          <a:srcRect l="65422" t="24838" r="18149" b="21726"/>
          <a:stretch/>
        </p:blipFill>
        <p:spPr>
          <a:xfrm>
            <a:off x="9724575" y="3809166"/>
            <a:ext cx="1633463" cy="2987103"/>
          </a:xfrm>
          <a:prstGeom prst="rect">
            <a:avLst/>
          </a:prstGeom>
          <a:ln>
            <a:noFill/>
          </a:ln>
          <a:effectLst>
            <a:softEdge rad="112500"/>
          </a:effectLst>
        </p:spPr>
      </p:pic>
      <p:sp>
        <p:nvSpPr>
          <p:cNvPr id="38" name="Rectángulo redondeado 37"/>
          <p:cNvSpPr/>
          <p:nvPr/>
        </p:nvSpPr>
        <p:spPr>
          <a:xfrm>
            <a:off x="9393654" y="2956831"/>
            <a:ext cx="2203615" cy="691738"/>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s-ES" sz="1600" b="1" dirty="0" smtClean="0"/>
              <a:t>FASE DE RESULTADOS E INDICADORES</a:t>
            </a:r>
            <a:endParaRPr lang="es-ES" sz="1600" b="1" dirty="0"/>
          </a:p>
        </p:txBody>
      </p:sp>
      <p:sp>
        <p:nvSpPr>
          <p:cNvPr id="39" name="Rectángulo redondeado 38"/>
          <p:cNvSpPr/>
          <p:nvPr/>
        </p:nvSpPr>
        <p:spPr>
          <a:xfrm>
            <a:off x="9335075" y="223655"/>
            <a:ext cx="2203615" cy="691738"/>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s-ES" sz="1600" b="1" dirty="0" smtClean="0"/>
              <a:t>FASE DE MONITOREO Y PROGRESO</a:t>
            </a:r>
            <a:endParaRPr lang="es-ES" sz="1600" b="1" dirty="0"/>
          </a:p>
        </p:txBody>
      </p:sp>
      <p:pic>
        <p:nvPicPr>
          <p:cNvPr id="40"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rot="5400000">
            <a:off x="1752326" y="-243713"/>
            <a:ext cx="1937791" cy="3365442"/>
          </a:xfrm>
          <a:prstGeom prst="rect">
            <a:avLst/>
          </a:prstGeom>
          <a:noFill/>
          <a:extLst>
            <a:ext uri="{909E8E84-426E-40DD-AFC4-6F175D3DCCD1}">
              <a14:hiddenFill xmlns:a14="http://schemas.microsoft.com/office/drawing/2010/main">
                <a:solidFill>
                  <a:srgbClr val="FFFFFF"/>
                </a:solidFill>
              </a14:hiddenFill>
            </a:ext>
          </a:extLst>
        </p:spPr>
      </p:pic>
      <p:sp>
        <p:nvSpPr>
          <p:cNvPr id="33" name="CuadroTexto 32"/>
          <p:cNvSpPr txBox="1"/>
          <p:nvPr/>
        </p:nvSpPr>
        <p:spPr>
          <a:xfrm>
            <a:off x="1303019" y="690591"/>
            <a:ext cx="2871476" cy="1446550"/>
          </a:xfrm>
          <a:prstGeom prst="rect">
            <a:avLst/>
          </a:prstGeom>
          <a:noFill/>
        </p:spPr>
        <p:txBody>
          <a:bodyPr wrap="square" rtlCol="0">
            <a:spAutoFit/>
          </a:bodyPr>
          <a:lstStyle/>
          <a:p>
            <a:r>
              <a:rPr lang="es-ES" sz="1100" dirty="0" smtClean="0"/>
              <a:t>“Cesar, encuentra </a:t>
            </a:r>
            <a:r>
              <a:rPr lang="es-ES" sz="1100" dirty="0"/>
              <a:t>una posición cómoda y cierra tus </a:t>
            </a:r>
            <a:r>
              <a:rPr lang="es-ES" sz="1100" dirty="0" smtClean="0"/>
              <a:t>ojos. Inspira </a:t>
            </a:r>
            <a:r>
              <a:rPr lang="es-ES" sz="1100" dirty="0"/>
              <a:t>profundamente contando hasta 4, reteniendo la respiración por 2 segundos, y exhalando lentamente contando hasta </a:t>
            </a:r>
            <a:r>
              <a:rPr lang="es-ES" sz="1100" dirty="0" smtClean="0"/>
              <a:t>6.</a:t>
            </a:r>
            <a:endParaRPr lang="es-ES" sz="1100" dirty="0"/>
          </a:p>
          <a:p>
            <a:r>
              <a:rPr lang="es-ES" sz="1100" dirty="0" smtClean="0"/>
              <a:t>Repite esta técnica de respiración varias veces, concentrándote en la sensación de relajación y calma que sientes en tu cuerpo".</a:t>
            </a:r>
            <a:endParaRPr lang="es-ES" sz="1100" dirty="0"/>
          </a:p>
        </p:txBody>
      </p:sp>
      <p:pic>
        <p:nvPicPr>
          <p:cNvPr id="42" name="Picture 2" descr="Volumen - Iconos gratis de multimedi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98106" y="1929989"/>
            <a:ext cx="318718" cy="267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63217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Autofit/>
          </a:bodyPr>
          <a:lstStyle/>
          <a:p>
            <a:r>
              <a:rPr lang="es-ES" b="1" dirty="0">
                <a:solidFill>
                  <a:schemeClr val="accent5">
                    <a:lumMod val="75000"/>
                  </a:schemeClr>
                </a:solidFill>
                <a:latin typeface="Gill Sans MT Condensed" panose="020B0506020104020203" pitchFamily="34" charset="0"/>
              </a:rPr>
              <a:t>JAVIER RUÍZ SANTAMARÍA</a:t>
            </a:r>
            <a:br>
              <a:rPr lang="es-ES" b="1" dirty="0">
                <a:solidFill>
                  <a:schemeClr val="accent5">
                    <a:lumMod val="75000"/>
                  </a:schemeClr>
                </a:solidFill>
                <a:latin typeface="Gill Sans MT Condensed" panose="020B0506020104020203" pitchFamily="34" charset="0"/>
              </a:rPr>
            </a:br>
            <a:r>
              <a:rPr lang="es-ES" b="1" dirty="0">
                <a:solidFill>
                  <a:schemeClr val="accent5">
                    <a:lumMod val="75000"/>
                  </a:schemeClr>
                </a:solidFill>
                <a:latin typeface="Gill Sans MT Condensed" panose="020B0506020104020203" pitchFamily="34" charset="0"/>
              </a:rPr>
              <a:t>CEO – FUNDADOR </a:t>
            </a:r>
          </a:p>
        </p:txBody>
      </p:sp>
      <p:sp>
        <p:nvSpPr>
          <p:cNvPr id="3" name="Marcador de contenido 2"/>
          <p:cNvSpPr>
            <a:spLocks noGrp="1"/>
          </p:cNvSpPr>
          <p:nvPr>
            <p:ph idx="1"/>
          </p:nvPr>
        </p:nvSpPr>
        <p:spPr/>
        <p:txBody>
          <a:bodyPr>
            <a:noAutofit/>
          </a:bodyPr>
          <a:lstStyle/>
          <a:p>
            <a:pPr marL="0" indent="0" algn="just">
              <a:buNone/>
            </a:pPr>
            <a:r>
              <a:rPr lang="es-ES" sz="2200" dirty="0" smtClean="0"/>
              <a:t>Candidato a Doctor en Administración de negocio (USIL). Magister </a:t>
            </a:r>
            <a:r>
              <a:rPr lang="es-ES" sz="2200" dirty="0"/>
              <a:t>en Organización y Dirección de Personas (ESAN). Licenciado en Psicología. Clínico - Organizacional (USMP). Máster de Especialización en gestión Europea de Recursos Humanos (</a:t>
            </a:r>
            <a:r>
              <a:rPr lang="es-ES" sz="2200" dirty="0" err="1"/>
              <a:t>Group</a:t>
            </a:r>
            <a:r>
              <a:rPr lang="es-ES" sz="2200" dirty="0"/>
              <a:t> ESC Clermont – FRANCIA). Especialización en Dirección en Transformación Digital (ESAN - LA SALLE ESPAÑA). Especialización en Recursos Humanos (CENTRUM). Transformación digital (MIT - </a:t>
            </a:r>
            <a:r>
              <a:rPr lang="es-ES" sz="2200" dirty="0" err="1"/>
              <a:t>Massachussett</a:t>
            </a:r>
            <a:r>
              <a:rPr lang="es-ES" sz="2200" dirty="0"/>
              <a:t> </a:t>
            </a:r>
            <a:r>
              <a:rPr lang="es-ES" sz="2200" dirty="0" err="1"/>
              <a:t>Institute</a:t>
            </a:r>
            <a:r>
              <a:rPr lang="es-ES" sz="2200" dirty="0"/>
              <a:t> of </a:t>
            </a:r>
            <a:r>
              <a:rPr lang="es-ES" sz="2200" dirty="0" err="1"/>
              <a:t>Technology</a:t>
            </a:r>
            <a:r>
              <a:rPr lang="es-ES" sz="2200" dirty="0"/>
              <a:t>). </a:t>
            </a:r>
            <a:r>
              <a:rPr lang="es-ES" sz="2200" dirty="0" err="1"/>
              <a:t>Design</a:t>
            </a:r>
            <a:r>
              <a:rPr lang="es-ES" sz="2200" dirty="0"/>
              <a:t> </a:t>
            </a:r>
            <a:r>
              <a:rPr lang="es-ES" sz="2200" dirty="0" err="1"/>
              <a:t>Thinking</a:t>
            </a:r>
            <a:r>
              <a:rPr lang="es-ES" sz="2200" dirty="0"/>
              <a:t> (</a:t>
            </a:r>
            <a:r>
              <a:rPr lang="es-ES" sz="2200" dirty="0" err="1"/>
              <a:t>Darden</a:t>
            </a:r>
            <a:r>
              <a:rPr lang="es-ES" sz="2200" dirty="0"/>
              <a:t> </a:t>
            </a:r>
            <a:r>
              <a:rPr lang="es-ES" sz="2200" dirty="0" err="1"/>
              <a:t>School</a:t>
            </a:r>
            <a:r>
              <a:rPr lang="es-ES" sz="2200" dirty="0"/>
              <a:t> of Business - Universidad de Virginia). </a:t>
            </a:r>
            <a:r>
              <a:rPr lang="es-ES" sz="2200" dirty="0" err="1"/>
              <a:t>Scrum</a:t>
            </a:r>
            <a:r>
              <a:rPr lang="es-ES" sz="2200" dirty="0"/>
              <a:t> Master, </a:t>
            </a:r>
            <a:r>
              <a:rPr lang="es-ES" sz="2200" dirty="0" err="1"/>
              <a:t>Design</a:t>
            </a:r>
            <a:r>
              <a:rPr lang="es-ES" sz="2200" dirty="0"/>
              <a:t> </a:t>
            </a:r>
            <a:r>
              <a:rPr lang="es-ES" sz="2200" dirty="0" err="1"/>
              <a:t>Thinkers</a:t>
            </a:r>
            <a:r>
              <a:rPr lang="es-ES" sz="2200" dirty="0"/>
              <a:t> y Agile HR (</a:t>
            </a:r>
            <a:r>
              <a:rPr lang="es-ES" sz="2200" dirty="0" err="1"/>
              <a:t>Certiprof</a:t>
            </a:r>
            <a:r>
              <a:rPr lang="es-ES" sz="2200" dirty="0"/>
              <a:t>). Especialista en </a:t>
            </a:r>
            <a:r>
              <a:rPr lang="es-ES" sz="2200" dirty="0" err="1"/>
              <a:t>People</a:t>
            </a:r>
            <a:r>
              <a:rPr lang="es-ES" sz="2200" dirty="0"/>
              <a:t> </a:t>
            </a:r>
            <a:r>
              <a:rPr lang="es-ES" sz="2200" dirty="0" err="1"/>
              <a:t>Analytics</a:t>
            </a:r>
            <a:r>
              <a:rPr lang="es-ES" sz="2200" dirty="0"/>
              <a:t> In HR. Coach Ejecutivo. Socio Director en EEA - Educación Ejecutiva </a:t>
            </a:r>
            <a:r>
              <a:rPr lang="es-ES" sz="2200" dirty="0" err="1"/>
              <a:t>Ágile</a:t>
            </a:r>
            <a:r>
              <a:rPr lang="es-ES" sz="2200" dirty="0"/>
              <a:t> in HR. Director General de la firma Ruiz Santamaría &amp; Asociados. Consultor Senior. Estratega en Desarrollo Organizacional, Gestión del Talento y Comportamiento Laboral. Experiencia laboral como Gestor HR en empresas del rubro Comercial, </a:t>
            </a:r>
            <a:r>
              <a:rPr lang="es-ES" sz="2200" dirty="0" err="1"/>
              <a:t>Retail</a:t>
            </a:r>
            <a:r>
              <a:rPr lang="es-ES" sz="2200" dirty="0"/>
              <a:t>, Financiero, Textil, Educativo y Minero. Consultor en Instituciones del Estado. Expositor en Seminarios Internacionales de Psicología Organizacional y Recursos Humanos.</a:t>
            </a:r>
          </a:p>
        </p:txBody>
      </p:sp>
      <p:pic>
        <p:nvPicPr>
          <p:cNvPr id="4" name="Imagen 3"/>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30245113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a:off x="2842939" y="201515"/>
            <a:ext cx="1937791" cy="3365442"/>
          </a:xfrm>
          <a:prstGeom prst="rect">
            <a:avLst/>
          </a:prstGeom>
          <a:noFill/>
          <a:extLst>
            <a:ext uri="{909E8E84-426E-40DD-AFC4-6F175D3DCCD1}">
              <a14:hiddenFill xmlns:a14="http://schemas.microsoft.com/office/drawing/2010/main">
                <a:solidFill>
                  <a:srgbClr val="FFFFFF"/>
                </a:solidFill>
              </a14:hiddenFill>
            </a:ext>
          </a:extLst>
        </p:spPr>
      </p:pic>
      <p:sp>
        <p:nvSpPr>
          <p:cNvPr id="12" name="CuadroTexto 11"/>
          <p:cNvSpPr txBox="1"/>
          <p:nvPr/>
        </p:nvSpPr>
        <p:spPr>
          <a:xfrm>
            <a:off x="3079098" y="630037"/>
            <a:ext cx="1445502" cy="769441"/>
          </a:xfrm>
          <a:prstGeom prst="rect">
            <a:avLst/>
          </a:prstGeom>
          <a:noFill/>
        </p:spPr>
        <p:txBody>
          <a:bodyPr wrap="square" rtlCol="0">
            <a:spAutoFit/>
          </a:bodyPr>
          <a:lstStyle/>
          <a:p>
            <a:pPr algn="ctr"/>
            <a:r>
              <a:rPr lang="es-ES" sz="1100" dirty="0" smtClean="0"/>
              <a:t>“Cesar, ya estamos en la siguiente etapa </a:t>
            </a:r>
            <a:r>
              <a:rPr lang="es-ES" sz="1100" b="1" dirty="0" smtClean="0"/>
              <a:t>FELICIDADES</a:t>
            </a:r>
            <a:r>
              <a:rPr lang="es-ES" sz="1100" dirty="0" smtClean="0"/>
              <a:t>, lo estas logrando".</a:t>
            </a:r>
            <a:endParaRPr lang="es-ES" sz="1100" dirty="0"/>
          </a:p>
        </p:txBody>
      </p:sp>
      <p:pic>
        <p:nvPicPr>
          <p:cNvPr id="13" name="Picture 2" descr="Volumen - Iconos gratis de multim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79098" y="2982197"/>
            <a:ext cx="318718" cy="267687"/>
          </a:xfrm>
          <a:prstGeom prst="rect">
            <a:avLst/>
          </a:prstGeom>
          <a:noFill/>
          <a:extLst>
            <a:ext uri="{909E8E84-426E-40DD-AFC4-6F175D3DCCD1}">
              <a14:hiddenFill xmlns:a14="http://schemas.microsoft.com/office/drawing/2010/main">
                <a:solidFill>
                  <a:srgbClr val="FFFFFF"/>
                </a:solidFill>
              </a14:hiddenFill>
            </a:ext>
          </a:extLst>
        </p:spPr>
      </p:pic>
      <p:pic>
        <p:nvPicPr>
          <p:cNvPr id="14" name="Imagen 13"/>
          <p:cNvPicPr>
            <a:picLocks noChangeAspect="1"/>
          </p:cNvPicPr>
          <p:nvPr/>
        </p:nvPicPr>
        <p:blipFill rotWithShape="1">
          <a:blip r:embed="rId4"/>
          <a:srcRect l="15402" t="11856" r="17335" b="10853"/>
          <a:stretch/>
        </p:blipFill>
        <p:spPr>
          <a:xfrm>
            <a:off x="3278839" y="1750304"/>
            <a:ext cx="469607" cy="539610"/>
          </a:xfrm>
          <a:prstGeom prst="rect">
            <a:avLst/>
          </a:prstGeom>
        </p:spPr>
      </p:pic>
      <p:pic>
        <p:nvPicPr>
          <p:cNvPr id="16"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a:off x="4710957" y="229798"/>
            <a:ext cx="1937791" cy="3365442"/>
          </a:xfrm>
          <a:prstGeom prst="rect">
            <a:avLst/>
          </a:prstGeom>
          <a:noFill/>
          <a:extLst>
            <a:ext uri="{909E8E84-426E-40DD-AFC4-6F175D3DCCD1}">
              <a14:hiddenFill xmlns:a14="http://schemas.microsoft.com/office/drawing/2010/main">
                <a:solidFill>
                  <a:srgbClr val="FFFFFF"/>
                </a:solidFill>
              </a14:hiddenFill>
            </a:ext>
          </a:extLst>
        </p:spPr>
      </p:pic>
      <p:pic>
        <p:nvPicPr>
          <p:cNvPr id="17" name="Imagen 16"/>
          <p:cNvPicPr>
            <a:picLocks noChangeAspect="1"/>
          </p:cNvPicPr>
          <p:nvPr/>
        </p:nvPicPr>
        <p:blipFill rotWithShape="1">
          <a:blip r:embed="rId5"/>
          <a:srcRect l="36936" t="12099" r="37746" b="33734"/>
          <a:stretch/>
        </p:blipFill>
        <p:spPr>
          <a:xfrm>
            <a:off x="4934790" y="532375"/>
            <a:ext cx="1497946" cy="2259668"/>
          </a:xfrm>
          <a:prstGeom prst="rect">
            <a:avLst/>
          </a:prstGeom>
        </p:spPr>
      </p:pic>
      <p:pic>
        <p:nvPicPr>
          <p:cNvPr id="18" name="Imagen 17"/>
          <p:cNvPicPr>
            <a:picLocks noChangeAspect="1"/>
          </p:cNvPicPr>
          <p:nvPr/>
        </p:nvPicPr>
        <p:blipFill rotWithShape="1">
          <a:blip r:embed="rId6"/>
          <a:srcRect l="37476" t="43560" r="37837" b="49893"/>
          <a:stretch/>
        </p:blipFill>
        <p:spPr>
          <a:xfrm>
            <a:off x="4930878" y="2792043"/>
            <a:ext cx="1501857" cy="478936"/>
          </a:xfrm>
          <a:prstGeom prst="rect">
            <a:avLst/>
          </a:prstGeom>
        </p:spPr>
      </p:pic>
      <p:pic>
        <p:nvPicPr>
          <p:cNvPr id="1026" name="Picture 2" descr="Yoga Emojis"/>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8682" t="9540" r="10269" b="12376"/>
          <a:stretch/>
        </p:blipFill>
        <p:spPr bwMode="auto">
          <a:xfrm>
            <a:off x="5355328" y="1165818"/>
            <a:ext cx="649047" cy="625301"/>
          </a:xfrm>
          <a:prstGeom prst="rect">
            <a:avLst/>
          </a:prstGeom>
          <a:noFill/>
          <a:effectLst>
            <a:softEdge rad="63500"/>
          </a:effectLst>
          <a:extLst>
            <a:ext uri="{909E8E84-426E-40DD-AFC4-6F175D3DCCD1}">
              <a14:hiddenFill xmlns:a14="http://schemas.microsoft.com/office/drawing/2010/main">
                <a:solidFill>
                  <a:srgbClr val="FFFFFF"/>
                </a:solidFill>
              </a14:hiddenFill>
            </a:ext>
          </a:extLst>
        </p:spPr>
      </p:pic>
      <p:pic>
        <p:nvPicPr>
          <p:cNvPr id="23"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rot="5400000">
            <a:off x="7923942" y="-689987"/>
            <a:ext cx="1898906" cy="3297909"/>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Volumen - Iconos gratis de multim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59294" y="1465565"/>
            <a:ext cx="285005" cy="239373"/>
          </a:xfrm>
          <a:prstGeom prst="rect">
            <a:avLst/>
          </a:prstGeom>
          <a:noFill/>
          <a:extLst>
            <a:ext uri="{909E8E84-426E-40DD-AFC4-6F175D3DCCD1}">
              <a14:hiddenFill xmlns:a14="http://schemas.microsoft.com/office/drawing/2010/main">
                <a:solidFill>
                  <a:srgbClr val="FFFFFF"/>
                </a:solidFill>
              </a14:hiddenFill>
            </a:ext>
          </a:extLst>
        </p:spPr>
      </p:pic>
      <p:sp>
        <p:nvSpPr>
          <p:cNvPr id="25" name="CuadroTexto 24"/>
          <p:cNvSpPr txBox="1"/>
          <p:nvPr/>
        </p:nvSpPr>
        <p:spPr>
          <a:xfrm>
            <a:off x="7577913" y="199515"/>
            <a:ext cx="2766059" cy="938719"/>
          </a:xfrm>
          <a:prstGeom prst="rect">
            <a:avLst/>
          </a:prstGeom>
          <a:noFill/>
        </p:spPr>
        <p:txBody>
          <a:bodyPr wrap="square" rtlCol="0">
            <a:spAutoFit/>
          </a:bodyPr>
          <a:lstStyle/>
          <a:p>
            <a:pPr algn="just"/>
            <a:r>
              <a:rPr lang="es-ES" sz="1100" b="1" dirty="0" smtClean="0"/>
              <a:t>“Cesar, imagínate que estas en un lugar tranquilo y sereno como una playa, un bosque o lugar  que a ti te produzca calma. ”</a:t>
            </a:r>
          </a:p>
          <a:p>
            <a:pPr algn="just"/>
            <a:r>
              <a:rPr lang="es-ES" sz="1100" b="1" dirty="0" smtClean="0"/>
              <a:t>Escoge entre las imágenes la imagen que mas se asemeja a tu opción” </a:t>
            </a:r>
            <a:endParaRPr lang="es-ES" sz="1100" b="1" dirty="0"/>
          </a:p>
        </p:txBody>
      </p:sp>
      <p:sp>
        <p:nvSpPr>
          <p:cNvPr id="26" name="Rectángulo redondeado 25"/>
          <p:cNvSpPr/>
          <p:nvPr/>
        </p:nvSpPr>
        <p:spPr>
          <a:xfrm>
            <a:off x="388149" y="786730"/>
            <a:ext cx="2203615" cy="691738"/>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s-ES" b="1" dirty="0" smtClean="0"/>
              <a:t>MODULO III DE RELAJACIÓN</a:t>
            </a:r>
            <a:endParaRPr lang="es-ES" b="1" dirty="0"/>
          </a:p>
        </p:txBody>
      </p:sp>
      <p:pic>
        <p:nvPicPr>
          <p:cNvPr id="27"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rot="5400000">
            <a:off x="7912672" y="1071841"/>
            <a:ext cx="1868315" cy="3244780"/>
          </a:xfrm>
          <a:prstGeom prst="rect">
            <a:avLst/>
          </a:prstGeom>
          <a:noFill/>
          <a:extLst>
            <a:ext uri="{909E8E84-426E-40DD-AFC4-6F175D3DCCD1}">
              <a14:hiddenFill xmlns:a14="http://schemas.microsoft.com/office/drawing/2010/main">
                <a:solidFill>
                  <a:srgbClr val="FFFFFF"/>
                </a:solidFill>
              </a14:hiddenFill>
            </a:ext>
          </a:extLst>
        </p:spPr>
      </p:pic>
      <p:sp>
        <p:nvSpPr>
          <p:cNvPr id="28" name="CuadroTexto 27"/>
          <p:cNvSpPr txBox="1"/>
          <p:nvPr/>
        </p:nvSpPr>
        <p:spPr>
          <a:xfrm>
            <a:off x="7577913" y="2023649"/>
            <a:ext cx="2766059" cy="430887"/>
          </a:xfrm>
          <a:prstGeom prst="rect">
            <a:avLst/>
          </a:prstGeom>
          <a:noFill/>
        </p:spPr>
        <p:txBody>
          <a:bodyPr wrap="square" rtlCol="0">
            <a:spAutoFit/>
          </a:bodyPr>
          <a:lstStyle/>
          <a:p>
            <a:pPr algn="just"/>
            <a:r>
              <a:rPr lang="es-ES" sz="1100" b="1" dirty="0" smtClean="0"/>
              <a:t>“Concéntrate en los sonidos olores y sensaciones que te produce ese lugar” </a:t>
            </a:r>
            <a:endParaRPr lang="es-ES" sz="1100" b="1" dirty="0"/>
          </a:p>
        </p:txBody>
      </p:sp>
      <p:pic>
        <p:nvPicPr>
          <p:cNvPr id="1028" name="Picture 4" descr="Playa | Icono Gratis"/>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955848" y="1121422"/>
            <a:ext cx="591139" cy="59113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ampo - Iconos gratis de naturaleza"/>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819350" y="1153006"/>
            <a:ext cx="499807" cy="499807"/>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Madre Caminando En El Parque Con Cochecito Para Niños Y Perro Vectores  Libres de Derechos - iStock"/>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5176" t="12097" r="4344" b="6061"/>
          <a:stretch/>
        </p:blipFill>
        <p:spPr bwMode="auto">
          <a:xfrm>
            <a:off x="8082794" y="2502048"/>
            <a:ext cx="1619038" cy="87508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21" name="Imagen 20"/>
          <p:cNvPicPr>
            <a:picLocks noChangeAspect="1"/>
          </p:cNvPicPr>
          <p:nvPr/>
        </p:nvPicPr>
        <p:blipFill>
          <a:blip r:embed="rId11"/>
          <a:stretch>
            <a:fillRect/>
          </a:stretch>
        </p:blipFill>
        <p:spPr>
          <a:xfrm flipH="1">
            <a:off x="9701832" y="1165818"/>
            <a:ext cx="505375" cy="5053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6"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a:off x="2903006" y="3521180"/>
            <a:ext cx="1937791" cy="3365442"/>
          </a:xfrm>
          <a:prstGeom prst="rect">
            <a:avLst/>
          </a:prstGeom>
          <a:noFill/>
          <a:extLst>
            <a:ext uri="{909E8E84-426E-40DD-AFC4-6F175D3DCCD1}">
              <a14:hiddenFill xmlns:a14="http://schemas.microsoft.com/office/drawing/2010/main">
                <a:solidFill>
                  <a:srgbClr val="FFFFFF"/>
                </a:solidFill>
              </a14:hiddenFill>
            </a:ext>
          </a:extLst>
        </p:spPr>
      </p:pic>
      <p:sp>
        <p:nvSpPr>
          <p:cNvPr id="37" name="CuadroTexto 36"/>
          <p:cNvSpPr txBox="1"/>
          <p:nvPr/>
        </p:nvSpPr>
        <p:spPr>
          <a:xfrm>
            <a:off x="3121239" y="3818204"/>
            <a:ext cx="1445502" cy="938719"/>
          </a:xfrm>
          <a:prstGeom prst="rect">
            <a:avLst/>
          </a:prstGeom>
          <a:noFill/>
        </p:spPr>
        <p:txBody>
          <a:bodyPr wrap="square" rtlCol="0">
            <a:spAutoFit/>
          </a:bodyPr>
          <a:lstStyle/>
          <a:p>
            <a:pPr algn="ctr"/>
            <a:r>
              <a:rPr lang="es-ES" sz="1100" dirty="0" smtClean="0"/>
              <a:t>“Cesar, ya estamos en la ultima etapa </a:t>
            </a:r>
            <a:r>
              <a:rPr lang="es-ES" sz="1100" b="1" dirty="0" smtClean="0"/>
              <a:t>FELICIDADES</a:t>
            </a:r>
            <a:r>
              <a:rPr lang="es-ES" sz="1100" dirty="0" smtClean="0"/>
              <a:t>, apunto de lograr tus objetivos".</a:t>
            </a:r>
            <a:endParaRPr lang="es-ES" sz="1100" dirty="0"/>
          </a:p>
        </p:txBody>
      </p:sp>
      <p:pic>
        <p:nvPicPr>
          <p:cNvPr id="38" name="Picture 2" descr="Volumen - Iconos gratis de multim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98978" y="6301862"/>
            <a:ext cx="318718" cy="267687"/>
          </a:xfrm>
          <a:prstGeom prst="rect">
            <a:avLst/>
          </a:prstGeom>
          <a:noFill/>
          <a:extLst>
            <a:ext uri="{909E8E84-426E-40DD-AFC4-6F175D3DCCD1}">
              <a14:hiddenFill xmlns:a14="http://schemas.microsoft.com/office/drawing/2010/main">
                <a:solidFill>
                  <a:srgbClr val="FFFFFF"/>
                </a:solidFill>
              </a14:hiddenFill>
            </a:ext>
          </a:extLst>
        </p:spPr>
      </p:pic>
      <p:pic>
        <p:nvPicPr>
          <p:cNvPr id="39" name="Imagen 38"/>
          <p:cNvPicPr>
            <a:picLocks noChangeAspect="1"/>
          </p:cNvPicPr>
          <p:nvPr/>
        </p:nvPicPr>
        <p:blipFill rotWithShape="1">
          <a:blip r:embed="rId4"/>
          <a:srcRect l="15402" t="11856" r="17335" b="10853"/>
          <a:stretch/>
        </p:blipFill>
        <p:spPr>
          <a:xfrm>
            <a:off x="3057787" y="4856119"/>
            <a:ext cx="397919" cy="457235"/>
          </a:xfrm>
          <a:prstGeom prst="rect">
            <a:avLst/>
          </a:prstGeom>
        </p:spPr>
      </p:pic>
      <p:pic>
        <p:nvPicPr>
          <p:cNvPr id="40"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a:off x="4730837" y="3549463"/>
            <a:ext cx="1937791" cy="336544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a:off x="6833750" y="3566957"/>
            <a:ext cx="2173148" cy="336544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Volumen - Iconos gratis de multim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24400" y="6196332"/>
            <a:ext cx="285005" cy="239373"/>
          </a:xfrm>
          <a:prstGeom prst="rect">
            <a:avLst/>
          </a:prstGeom>
          <a:noFill/>
          <a:extLst>
            <a:ext uri="{909E8E84-426E-40DD-AFC4-6F175D3DCCD1}">
              <a14:hiddenFill xmlns:a14="http://schemas.microsoft.com/office/drawing/2010/main">
                <a:solidFill>
                  <a:srgbClr val="FFFFFF"/>
                </a:solidFill>
              </a14:hiddenFill>
            </a:ext>
          </a:extLst>
        </p:spPr>
      </p:pic>
      <p:sp>
        <p:nvSpPr>
          <p:cNvPr id="47" name="CuadroTexto 46"/>
          <p:cNvSpPr txBox="1"/>
          <p:nvPr/>
        </p:nvSpPr>
        <p:spPr>
          <a:xfrm>
            <a:off x="7188278" y="3889055"/>
            <a:ext cx="1464092" cy="2416046"/>
          </a:xfrm>
          <a:prstGeom prst="rect">
            <a:avLst/>
          </a:prstGeom>
          <a:noFill/>
        </p:spPr>
        <p:txBody>
          <a:bodyPr wrap="square" rtlCol="0">
            <a:spAutoFit/>
          </a:bodyPr>
          <a:lstStyle/>
          <a:p>
            <a:pPr algn="ctr"/>
            <a:r>
              <a:rPr lang="es-ES" sz="1000" b="1" dirty="0" smtClean="0"/>
              <a:t>“Cesar, FELICITACIONES por haber completado todo el modulo de RELAJACIÓN. Ahora ya puedes aplicar en cualquier situación y lugar”.</a:t>
            </a:r>
          </a:p>
          <a:p>
            <a:pPr algn="ctr"/>
            <a:endParaRPr lang="es-ES" sz="1000" b="1" dirty="0" smtClean="0"/>
          </a:p>
          <a:p>
            <a:pPr algn="ctr"/>
            <a:r>
              <a:rPr lang="es-ES" sz="1000" b="1" dirty="0" smtClean="0"/>
              <a:t>“Continua realizando las fases de DESARROLLO DE COMPETENCIAS y </a:t>
            </a:r>
            <a:r>
              <a:rPr lang="es-ES" sz="1000" b="1" dirty="0"/>
              <a:t>VISUALIZACIÓN DE OBJETIVOS </a:t>
            </a:r>
            <a:r>
              <a:rPr lang="es-ES" sz="1000" b="1" dirty="0" smtClean="0"/>
              <a:t>“.</a:t>
            </a:r>
            <a:endParaRPr lang="es-ES" sz="1000" b="1" dirty="0"/>
          </a:p>
          <a:p>
            <a:pPr algn="just"/>
            <a:endParaRPr lang="es-ES" sz="1100" b="1" dirty="0"/>
          </a:p>
        </p:txBody>
      </p:sp>
      <p:sp>
        <p:nvSpPr>
          <p:cNvPr id="48" name="Rectángulo redondeado 47"/>
          <p:cNvSpPr/>
          <p:nvPr/>
        </p:nvSpPr>
        <p:spPr>
          <a:xfrm>
            <a:off x="408029" y="3642572"/>
            <a:ext cx="2203615" cy="691738"/>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s-ES" b="1" dirty="0" smtClean="0"/>
              <a:t>MODULO  DE RELAJACIÓN VII</a:t>
            </a:r>
            <a:endParaRPr lang="es-ES" b="1" dirty="0"/>
          </a:p>
        </p:txBody>
      </p:sp>
      <p:pic>
        <p:nvPicPr>
          <p:cNvPr id="55" name="Picture 2" descr="Volumen - Iconos gratis de multim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561" y="3142070"/>
            <a:ext cx="285005" cy="239373"/>
          </a:xfrm>
          <a:prstGeom prst="rect">
            <a:avLst/>
          </a:prstGeom>
          <a:noFill/>
          <a:extLst>
            <a:ext uri="{909E8E84-426E-40DD-AFC4-6F175D3DCCD1}">
              <a14:hiddenFill xmlns:a14="http://schemas.microsoft.com/office/drawing/2010/main">
                <a:solidFill>
                  <a:srgbClr val="FFFFFF"/>
                </a:solidFill>
              </a14:hiddenFill>
            </a:ext>
          </a:extLst>
        </p:spPr>
      </p:pic>
      <p:pic>
        <p:nvPicPr>
          <p:cNvPr id="56" name="Imagen 55"/>
          <p:cNvPicPr>
            <a:picLocks noChangeAspect="1"/>
          </p:cNvPicPr>
          <p:nvPr/>
        </p:nvPicPr>
        <p:blipFill rotWithShape="1">
          <a:blip r:embed="rId4"/>
          <a:srcRect l="15402" t="11856" r="17335" b="10853"/>
          <a:stretch/>
        </p:blipFill>
        <p:spPr>
          <a:xfrm>
            <a:off x="3326800" y="5109874"/>
            <a:ext cx="336207" cy="499705"/>
          </a:xfrm>
          <a:prstGeom prst="rect">
            <a:avLst/>
          </a:prstGeom>
        </p:spPr>
      </p:pic>
      <p:pic>
        <p:nvPicPr>
          <p:cNvPr id="57" name="Imagen 56"/>
          <p:cNvPicPr>
            <a:picLocks noChangeAspect="1"/>
          </p:cNvPicPr>
          <p:nvPr/>
        </p:nvPicPr>
        <p:blipFill rotWithShape="1">
          <a:blip r:embed="rId4"/>
          <a:srcRect l="15402" t="11856" r="17335" b="10853"/>
          <a:stretch/>
        </p:blipFill>
        <p:spPr>
          <a:xfrm>
            <a:off x="3545413" y="5397649"/>
            <a:ext cx="406066" cy="466596"/>
          </a:xfrm>
          <a:prstGeom prst="rect">
            <a:avLst/>
          </a:prstGeom>
        </p:spPr>
      </p:pic>
      <p:pic>
        <p:nvPicPr>
          <p:cNvPr id="58" name="Imagen 57"/>
          <p:cNvPicPr>
            <a:picLocks noChangeAspect="1"/>
          </p:cNvPicPr>
          <p:nvPr/>
        </p:nvPicPr>
        <p:blipFill rotWithShape="1">
          <a:blip r:embed="rId4"/>
          <a:srcRect l="15402" t="11856" r="17335" b="10853"/>
          <a:stretch/>
        </p:blipFill>
        <p:spPr>
          <a:xfrm>
            <a:off x="3831261" y="5684633"/>
            <a:ext cx="396181" cy="455238"/>
          </a:xfrm>
          <a:prstGeom prst="rect">
            <a:avLst/>
          </a:prstGeom>
        </p:spPr>
      </p:pic>
      <p:pic>
        <p:nvPicPr>
          <p:cNvPr id="59" name="Imagen 58"/>
          <p:cNvPicPr>
            <a:picLocks noChangeAspect="1"/>
          </p:cNvPicPr>
          <p:nvPr/>
        </p:nvPicPr>
        <p:blipFill rotWithShape="1">
          <a:blip r:embed="rId4"/>
          <a:srcRect l="15402" t="11856" r="17335" b="10853"/>
          <a:stretch/>
        </p:blipFill>
        <p:spPr>
          <a:xfrm>
            <a:off x="4129334" y="6022651"/>
            <a:ext cx="437032" cy="502178"/>
          </a:xfrm>
          <a:prstGeom prst="rect">
            <a:avLst/>
          </a:prstGeom>
        </p:spPr>
      </p:pic>
      <p:pic>
        <p:nvPicPr>
          <p:cNvPr id="1040" name="Picture 16" descr="Eddie Business Full - Bot Libre for Business"/>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630421" y="1650460"/>
            <a:ext cx="1083830" cy="1625744"/>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16" descr="Eddie Business Full - Bot Libre for Business"/>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3957863" y="4590139"/>
            <a:ext cx="818349" cy="1227523"/>
          </a:xfrm>
          <a:prstGeom prst="rect">
            <a:avLst/>
          </a:prstGeom>
          <a:noFill/>
          <a:extLst>
            <a:ext uri="{909E8E84-426E-40DD-AFC4-6F175D3DCCD1}">
              <a14:hiddenFill xmlns:a14="http://schemas.microsoft.com/office/drawing/2010/main">
                <a:solidFill>
                  <a:srgbClr val="FFFFFF"/>
                </a:solidFill>
              </a14:hiddenFill>
            </a:ext>
          </a:extLst>
        </p:spPr>
      </p:pic>
      <p:pic>
        <p:nvPicPr>
          <p:cNvPr id="30" name="Imagen 29"/>
          <p:cNvPicPr>
            <a:picLocks noChangeAspect="1"/>
          </p:cNvPicPr>
          <p:nvPr/>
        </p:nvPicPr>
        <p:blipFill rotWithShape="1">
          <a:blip r:embed="rId14"/>
          <a:srcRect l="13522" t="24360" r="13915" b="21062"/>
          <a:stretch/>
        </p:blipFill>
        <p:spPr>
          <a:xfrm>
            <a:off x="4888282" y="3718598"/>
            <a:ext cx="1608750" cy="2393110"/>
          </a:xfrm>
          <a:prstGeom prst="rect">
            <a:avLst/>
          </a:prstGeom>
        </p:spPr>
      </p:pic>
      <p:pic>
        <p:nvPicPr>
          <p:cNvPr id="32" name="Imagen 31"/>
          <p:cNvPicPr>
            <a:picLocks noChangeAspect="1"/>
          </p:cNvPicPr>
          <p:nvPr/>
        </p:nvPicPr>
        <p:blipFill rotWithShape="1">
          <a:blip r:embed="rId14"/>
          <a:srcRect l="13121" t="35480" r="17335" b="56530"/>
          <a:stretch/>
        </p:blipFill>
        <p:spPr>
          <a:xfrm>
            <a:off x="4888282" y="6052527"/>
            <a:ext cx="1608750" cy="650521"/>
          </a:xfrm>
          <a:prstGeom prst="rect">
            <a:avLst/>
          </a:prstGeom>
        </p:spPr>
      </p:pic>
      <p:sp>
        <p:nvSpPr>
          <p:cNvPr id="33" name="Rectángulo redondeado 32"/>
          <p:cNvSpPr/>
          <p:nvPr/>
        </p:nvSpPr>
        <p:spPr>
          <a:xfrm>
            <a:off x="5000416" y="6111708"/>
            <a:ext cx="1393781" cy="457841"/>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600" dirty="0" smtClean="0"/>
              <a:t>COMPLETADO</a:t>
            </a:r>
            <a:endParaRPr lang="es-ES" sz="1600" dirty="0"/>
          </a:p>
        </p:txBody>
      </p:sp>
      <p:pic>
        <p:nvPicPr>
          <p:cNvPr id="68" name="Imagen 67"/>
          <p:cNvPicPr>
            <a:picLocks noChangeAspect="1"/>
          </p:cNvPicPr>
          <p:nvPr/>
        </p:nvPicPr>
        <p:blipFill rotWithShape="1">
          <a:blip r:embed="rId14"/>
          <a:srcRect l="39064" t="49162" r="39417" b="47513"/>
          <a:stretch/>
        </p:blipFill>
        <p:spPr>
          <a:xfrm>
            <a:off x="5353990" y="5467812"/>
            <a:ext cx="650385" cy="101003"/>
          </a:xfrm>
          <a:prstGeom prst="rect">
            <a:avLst/>
          </a:prstGeom>
        </p:spPr>
      </p:pic>
      <p:sp>
        <p:nvSpPr>
          <p:cNvPr id="35" name="CuadroTexto 34"/>
          <p:cNvSpPr txBox="1"/>
          <p:nvPr/>
        </p:nvSpPr>
        <p:spPr>
          <a:xfrm>
            <a:off x="5457518" y="5418256"/>
            <a:ext cx="484428" cy="261610"/>
          </a:xfrm>
          <a:prstGeom prst="rect">
            <a:avLst/>
          </a:prstGeom>
          <a:noFill/>
        </p:spPr>
        <p:txBody>
          <a:bodyPr wrap="none" rtlCol="0">
            <a:spAutoFit/>
          </a:bodyPr>
          <a:lstStyle/>
          <a:p>
            <a:r>
              <a:rPr lang="es-ES" sz="1100" dirty="0" smtClean="0"/>
              <a:t>DIAS </a:t>
            </a:r>
            <a:endParaRPr lang="es-ES" sz="1100" dirty="0"/>
          </a:p>
        </p:txBody>
      </p:sp>
      <p:pic>
        <p:nvPicPr>
          <p:cNvPr id="1050" name="Picture 26" descr="Página 12 | Imágenes de El Establecimiento Metas - Descarga gratuita en  Freepik"/>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045474" y="5600276"/>
            <a:ext cx="452251" cy="452251"/>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Celulares con pantalla grande: Gama Media y Alta (2022) - Movistar"/>
          <p:cNvPicPr>
            <a:picLocks noChangeAspect="1" noChangeArrowheads="1"/>
          </p:cNvPicPr>
          <p:nvPr/>
        </p:nvPicPr>
        <p:blipFill rotWithShape="1">
          <a:blip r:embed="rId2">
            <a:extLst>
              <a:ext uri="{28A0092B-C50C-407E-A947-70E740481C1C}">
                <a14:useLocalDpi xmlns:a14="http://schemas.microsoft.com/office/drawing/2010/main" val="0"/>
              </a:ext>
            </a:extLst>
          </a:blip>
          <a:srcRect l="20620" t="12007" r="20722" b="2075"/>
          <a:stretch/>
        </p:blipFill>
        <p:spPr bwMode="auto">
          <a:xfrm>
            <a:off x="9120633" y="3595241"/>
            <a:ext cx="2173148" cy="3337158"/>
          </a:xfrm>
          <a:prstGeom prst="rect">
            <a:avLst/>
          </a:prstGeom>
          <a:noFill/>
          <a:extLst>
            <a:ext uri="{909E8E84-426E-40DD-AFC4-6F175D3DCCD1}">
              <a14:hiddenFill xmlns:a14="http://schemas.microsoft.com/office/drawing/2010/main">
                <a:solidFill>
                  <a:srgbClr val="FFFFFF"/>
                </a:solidFill>
              </a14:hiddenFill>
            </a:ext>
          </a:extLst>
        </p:spPr>
      </p:pic>
      <p:pic>
        <p:nvPicPr>
          <p:cNvPr id="1052" name="Picture 28" descr="Cómo valora la calidad de nuestros productos y servicios?"/>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9453197" y="5114358"/>
            <a:ext cx="1508020" cy="1131015"/>
          </a:xfrm>
          <a:prstGeom prst="rect">
            <a:avLst/>
          </a:prstGeom>
          <a:noFill/>
          <a:extLst>
            <a:ext uri="{909E8E84-426E-40DD-AFC4-6F175D3DCCD1}">
              <a14:hiddenFill xmlns:a14="http://schemas.microsoft.com/office/drawing/2010/main">
                <a:solidFill>
                  <a:srgbClr val="FFFFFF"/>
                </a:solidFill>
              </a14:hiddenFill>
            </a:ext>
          </a:extLst>
        </p:spPr>
      </p:pic>
      <p:sp>
        <p:nvSpPr>
          <p:cNvPr id="60" name="CuadroTexto 59"/>
          <p:cNvSpPr txBox="1"/>
          <p:nvPr/>
        </p:nvSpPr>
        <p:spPr>
          <a:xfrm>
            <a:off x="9453197" y="4220807"/>
            <a:ext cx="1508020" cy="954107"/>
          </a:xfrm>
          <a:prstGeom prst="rect">
            <a:avLst/>
          </a:prstGeom>
          <a:noFill/>
        </p:spPr>
        <p:txBody>
          <a:bodyPr wrap="square" rtlCol="0">
            <a:spAutoFit/>
          </a:bodyPr>
          <a:lstStyle/>
          <a:p>
            <a:pPr algn="ctr"/>
            <a:r>
              <a:rPr lang="es-ES" sz="1400" b="1" dirty="0" smtClean="0"/>
              <a:t>¿Cesar, actualmente cual es tu nivel de estrés?</a:t>
            </a:r>
            <a:endParaRPr lang="es-ES" sz="1400" b="1" dirty="0"/>
          </a:p>
        </p:txBody>
      </p:sp>
      <p:sp>
        <p:nvSpPr>
          <p:cNvPr id="62" name="CuadroTexto 61"/>
          <p:cNvSpPr txBox="1"/>
          <p:nvPr/>
        </p:nvSpPr>
        <p:spPr>
          <a:xfrm>
            <a:off x="9466452" y="3907538"/>
            <a:ext cx="1579407" cy="307777"/>
          </a:xfrm>
          <a:prstGeom prst="rect">
            <a:avLst/>
          </a:prstGeom>
          <a:noFill/>
        </p:spPr>
        <p:txBody>
          <a:bodyPr wrap="none" rtlCol="0">
            <a:spAutoFit/>
          </a:bodyPr>
          <a:lstStyle/>
          <a:p>
            <a:r>
              <a:rPr lang="es-ES" sz="1400" b="1" dirty="0" smtClean="0"/>
              <a:t>AUTOEVALUACIÓN</a:t>
            </a:r>
            <a:endParaRPr lang="es-ES" sz="1400" b="1" dirty="0"/>
          </a:p>
        </p:txBody>
      </p:sp>
    </p:spTree>
    <p:extLst>
      <p:ext uri="{BB962C8B-B14F-4D97-AF65-F5344CB8AC3E}">
        <p14:creationId xmlns:p14="http://schemas.microsoft.com/office/powerpoint/2010/main" val="42757711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p:cNvSpPr txBox="1">
            <a:spLocks/>
          </p:cNvSpPr>
          <p:nvPr/>
        </p:nvSpPr>
        <p:spPr>
          <a:xfrm>
            <a:off x="601980" y="23628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accent5">
                    <a:lumMod val="75000"/>
                  </a:schemeClr>
                </a:solidFill>
                <a:latin typeface="Gill Sans MT Condensed" panose="020B0506020104020203" pitchFamily="34" charset="0"/>
                <a:sym typeface="Merriweather"/>
              </a:rPr>
              <a:t>TECNOLOGÍA</a:t>
            </a:r>
            <a:endParaRPr lang="es-ES" sz="5400" b="1" dirty="0">
              <a:solidFill>
                <a:schemeClr val="accent5">
                  <a:lumMod val="75000"/>
                </a:schemeClr>
              </a:solidFill>
              <a:latin typeface="Gill Sans MT Condensed" panose="020B0506020104020203" pitchFamily="34" charset="0"/>
            </a:endParaRPr>
          </a:p>
        </p:txBody>
      </p:sp>
      <p:sp>
        <p:nvSpPr>
          <p:cNvPr id="5" name="Rectángulo 4"/>
          <p:cNvSpPr/>
          <p:nvPr/>
        </p:nvSpPr>
        <p:spPr>
          <a:xfrm>
            <a:off x="659130" y="2102583"/>
            <a:ext cx="10401300" cy="2308324"/>
          </a:xfrm>
          <a:prstGeom prst="rect">
            <a:avLst/>
          </a:prstGeom>
        </p:spPr>
        <p:txBody>
          <a:bodyPr wrap="square">
            <a:spAutoFit/>
          </a:bodyPr>
          <a:lstStyle/>
          <a:p>
            <a:r>
              <a:rPr lang="es-ES" dirty="0"/>
              <a:t>La infraestructura escogida para el desarrollo de la aplicación será basada en la tecnología </a:t>
            </a:r>
            <a:r>
              <a:rPr lang="es-ES" dirty="0" smtClean="0"/>
              <a:t>de Google </a:t>
            </a:r>
            <a:r>
              <a:rPr lang="es-ES" dirty="0"/>
              <a:t>Cloud </a:t>
            </a:r>
            <a:r>
              <a:rPr lang="es-ES" dirty="0" err="1"/>
              <a:t>Platform</a:t>
            </a:r>
            <a:r>
              <a:rPr lang="es-ES" dirty="0"/>
              <a:t> del proveedor Google </a:t>
            </a:r>
            <a:r>
              <a:rPr lang="es-ES" dirty="0" smtClean="0"/>
              <a:t>Inc. Asimismo</a:t>
            </a:r>
            <a:r>
              <a:rPr lang="es-ES" dirty="0"/>
              <a:t>, usaremos </a:t>
            </a:r>
            <a:r>
              <a:rPr lang="es-ES" dirty="0" err="1"/>
              <a:t>Dialogflow</a:t>
            </a:r>
            <a:r>
              <a:rPr lang="es-ES" dirty="0"/>
              <a:t> como </a:t>
            </a:r>
            <a:r>
              <a:rPr lang="es-ES" dirty="0" err="1"/>
              <a:t>Chatbot</a:t>
            </a:r>
            <a:r>
              <a:rPr lang="es-ES" dirty="0"/>
              <a:t> propio de Google, </a:t>
            </a:r>
            <a:r>
              <a:rPr lang="es-ES" dirty="0" smtClean="0"/>
              <a:t>que</a:t>
            </a:r>
          </a:p>
          <a:p>
            <a:r>
              <a:rPr lang="es-ES" dirty="0" smtClean="0"/>
              <a:t>funcionará </a:t>
            </a:r>
            <a:r>
              <a:rPr lang="es-ES" dirty="0"/>
              <a:t>como </a:t>
            </a:r>
            <a:r>
              <a:rPr lang="es-ES" dirty="0" smtClean="0"/>
              <a:t>agente para </a:t>
            </a:r>
            <a:r>
              <a:rPr lang="es-ES" dirty="0"/>
              <a:t>poder interactuar con el usuario final en los diferentes eventos de experiencia que </a:t>
            </a:r>
            <a:r>
              <a:rPr lang="es-ES" dirty="0" smtClean="0"/>
              <a:t>tendrá el </a:t>
            </a:r>
            <a:r>
              <a:rPr lang="es-ES" dirty="0"/>
              <a:t>mismo</a:t>
            </a:r>
            <a:r>
              <a:rPr lang="es-ES" dirty="0" smtClean="0"/>
              <a:t>.</a:t>
            </a:r>
          </a:p>
          <a:p>
            <a:endParaRPr lang="es-ES" dirty="0"/>
          </a:p>
          <a:p>
            <a:r>
              <a:rPr lang="es-ES" dirty="0"/>
              <a:t>Para que funcione de manera íntegra, la solución buscará la mejor respuesta de acuerdo a </a:t>
            </a:r>
            <a:r>
              <a:rPr lang="es-ES" dirty="0" smtClean="0"/>
              <a:t>un algoritmo basado </a:t>
            </a:r>
            <a:r>
              <a:rPr lang="es-ES" dirty="0"/>
              <a:t>en la estructura de datos tipo Árbol, y así tome la mejor ruta de </a:t>
            </a:r>
            <a:r>
              <a:rPr lang="es-ES" dirty="0" smtClean="0"/>
              <a:t>decisión para </a:t>
            </a:r>
            <a:r>
              <a:rPr lang="es-ES" dirty="0"/>
              <a:t>poder satisfacer la necesidad del usuario.</a:t>
            </a:r>
          </a:p>
        </p:txBody>
      </p:sp>
      <p:sp>
        <p:nvSpPr>
          <p:cNvPr id="6" name="Rectángulo 5"/>
          <p:cNvSpPr/>
          <p:nvPr/>
        </p:nvSpPr>
        <p:spPr>
          <a:xfrm>
            <a:off x="659130" y="1561850"/>
            <a:ext cx="1512570" cy="461665"/>
          </a:xfrm>
          <a:prstGeom prst="rect">
            <a:avLst/>
          </a:prstGeom>
        </p:spPr>
        <p:txBody>
          <a:bodyPr wrap="square">
            <a:spAutoFit/>
          </a:bodyPr>
          <a:lstStyle/>
          <a:p>
            <a:r>
              <a:rPr lang="es-ES" sz="2400" b="1" dirty="0"/>
              <a:t>Plan de TI</a:t>
            </a:r>
          </a:p>
        </p:txBody>
      </p:sp>
      <p:pic>
        <p:nvPicPr>
          <p:cNvPr id="7" name="Imagen 6"/>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39396364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971550" y="908060"/>
            <a:ext cx="10732770" cy="4995214"/>
          </a:xfrm>
          <a:prstGeom prst="rect">
            <a:avLst/>
          </a:prstGeom>
        </p:spPr>
        <p:txBody>
          <a:bodyPr wrap="square">
            <a:spAutoFit/>
          </a:bodyPr>
          <a:lstStyle/>
          <a:p>
            <a:pPr>
              <a:lnSpc>
                <a:spcPct val="90000"/>
              </a:lnSpc>
              <a:spcBef>
                <a:spcPct val="0"/>
              </a:spcBef>
            </a:pPr>
            <a:r>
              <a:rPr lang="es-ES" sz="5400" b="1" dirty="0">
                <a:solidFill>
                  <a:schemeClr val="accent5">
                    <a:lumMod val="75000"/>
                  </a:schemeClr>
                </a:solidFill>
                <a:latin typeface="Gill Sans MT Condensed" panose="020B0506020104020203" pitchFamily="34" charset="0"/>
                <a:ea typeface="+mj-ea"/>
                <a:cs typeface="+mj-cs"/>
              </a:rPr>
              <a:t>ARQUITECTURA</a:t>
            </a:r>
          </a:p>
          <a:p>
            <a:endParaRPr lang="es-ES" dirty="0"/>
          </a:p>
          <a:p>
            <a:r>
              <a:rPr lang="es-ES" dirty="0"/>
              <a:t>Se usará la plataforma de Google, bajo un conjunto de algunos servicios que se contratará </a:t>
            </a:r>
            <a:r>
              <a:rPr lang="es-ES" dirty="0" smtClean="0"/>
              <a:t>en dicha </a:t>
            </a:r>
            <a:r>
              <a:rPr lang="es-ES" dirty="0"/>
              <a:t>plataforma</a:t>
            </a:r>
            <a:r>
              <a:rPr lang="es-ES" dirty="0" smtClean="0"/>
              <a:t>.</a:t>
            </a:r>
          </a:p>
          <a:p>
            <a:endParaRPr lang="es-ES" dirty="0"/>
          </a:p>
          <a:p>
            <a:r>
              <a:rPr lang="es-ES" dirty="0" smtClean="0"/>
              <a:t>1. Dentro </a:t>
            </a:r>
            <a:r>
              <a:rPr lang="es-ES" dirty="0"/>
              <a:t>de la arquitectura tendremos a modo de inicio, App </a:t>
            </a:r>
            <a:r>
              <a:rPr lang="es-ES" dirty="0" err="1"/>
              <a:t>Engine</a:t>
            </a:r>
            <a:r>
              <a:rPr lang="es-ES" dirty="0"/>
              <a:t> para correr </a:t>
            </a:r>
            <a:r>
              <a:rPr lang="es-ES" dirty="0" smtClean="0"/>
              <a:t>nuestra aplicación </a:t>
            </a:r>
            <a:r>
              <a:rPr lang="es-ES" dirty="0"/>
              <a:t>sin </a:t>
            </a:r>
            <a:r>
              <a:rPr lang="es-ES" dirty="0" smtClean="0"/>
              <a:t>servidor alguno</a:t>
            </a:r>
            <a:r>
              <a:rPr lang="es-ES" dirty="0"/>
              <a:t>. Luego dependiendo del incremento de demanda, </a:t>
            </a:r>
            <a:r>
              <a:rPr lang="es-ES" dirty="0" smtClean="0"/>
              <a:t>se podrá </a:t>
            </a:r>
            <a:r>
              <a:rPr lang="es-ES" dirty="0"/>
              <a:t>migrar a un App </a:t>
            </a:r>
            <a:r>
              <a:rPr lang="es-ES" dirty="0" err="1"/>
              <a:t>Engine</a:t>
            </a:r>
            <a:r>
              <a:rPr lang="es-ES" dirty="0"/>
              <a:t> escalable, la </a:t>
            </a:r>
            <a:r>
              <a:rPr lang="es-ES" dirty="0" smtClean="0"/>
              <a:t>cual estará </a:t>
            </a:r>
            <a:r>
              <a:rPr lang="es-ES" dirty="0"/>
              <a:t>basada en Compute </a:t>
            </a:r>
            <a:r>
              <a:rPr lang="es-ES" dirty="0" err="1" smtClean="0"/>
              <a:t>Engine</a:t>
            </a:r>
            <a:r>
              <a:rPr lang="es-ES" dirty="0" smtClean="0"/>
              <a:t> mediante </a:t>
            </a:r>
            <a:r>
              <a:rPr lang="es-ES" dirty="0" err="1"/>
              <a:t>Docker</a:t>
            </a:r>
            <a:r>
              <a:rPr lang="es-ES" dirty="0"/>
              <a:t> (Contenedor</a:t>
            </a:r>
            <a:r>
              <a:rPr lang="es-ES" dirty="0" smtClean="0"/>
              <a:t>).</a:t>
            </a:r>
          </a:p>
          <a:p>
            <a:endParaRPr lang="es-ES" dirty="0"/>
          </a:p>
          <a:p>
            <a:r>
              <a:rPr lang="es-ES" dirty="0"/>
              <a:t>2. Se implementará un API que enviará una solicitud a través de un punto de </a:t>
            </a:r>
            <a:r>
              <a:rPr lang="es-ES" dirty="0" smtClean="0"/>
              <a:t>conexión por </a:t>
            </a:r>
            <a:r>
              <a:rPr lang="es-ES" dirty="0"/>
              <a:t>cada cliente, para que pueda establecer peticiones diversas.</a:t>
            </a:r>
          </a:p>
          <a:p>
            <a:endParaRPr lang="es-ES" dirty="0" smtClean="0"/>
          </a:p>
          <a:p>
            <a:r>
              <a:rPr lang="es-ES" dirty="0" smtClean="0"/>
              <a:t>3</a:t>
            </a:r>
            <a:r>
              <a:rPr lang="es-ES" dirty="0"/>
              <a:t>. Cada rama de decisión del algoritmo se basará en experiencia y data histórica, </a:t>
            </a:r>
            <a:r>
              <a:rPr lang="es-ES" dirty="0" smtClean="0"/>
              <a:t>esto bajo </a:t>
            </a:r>
            <a:r>
              <a:rPr lang="es-ES" dirty="0"/>
              <a:t>el lenguaje </a:t>
            </a:r>
            <a:r>
              <a:rPr lang="es-ES" dirty="0" smtClean="0"/>
              <a:t>de programación </a:t>
            </a:r>
            <a:r>
              <a:rPr lang="es-ES" dirty="0"/>
              <a:t>Python y algunos módulos funcionales en Java</a:t>
            </a:r>
            <a:r>
              <a:rPr lang="es-ES" dirty="0" smtClean="0"/>
              <a:t>.</a:t>
            </a:r>
          </a:p>
          <a:p>
            <a:endParaRPr lang="es-ES" dirty="0"/>
          </a:p>
          <a:p>
            <a:r>
              <a:rPr lang="es-ES" dirty="0"/>
              <a:t>4. Los archivos de video o audio estarán en un repositorio bajo una estructura </a:t>
            </a:r>
            <a:r>
              <a:rPr lang="es-ES" dirty="0" smtClean="0"/>
              <a:t>especial usando </a:t>
            </a:r>
            <a:r>
              <a:rPr lang="es-ES" dirty="0"/>
              <a:t>el Storage de Google</a:t>
            </a:r>
            <a:r>
              <a:rPr lang="es-ES" dirty="0" smtClean="0"/>
              <a:t>.</a:t>
            </a:r>
            <a:endParaRPr lang="es-ES" dirty="0"/>
          </a:p>
        </p:txBody>
      </p:sp>
      <p:pic>
        <p:nvPicPr>
          <p:cNvPr id="3" name="Imagen 2"/>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26305503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1024890" y="823228"/>
            <a:ext cx="10530840" cy="1754326"/>
          </a:xfrm>
          <a:prstGeom prst="rect">
            <a:avLst/>
          </a:prstGeom>
        </p:spPr>
        <p:txBody>
          <a:bodyPr wrap="square">
            <a:spAutoFit/>
          </a:bodyPr>
          <a:lstStyle/>
          <a:p>
            <a:r>
              <a:rPr lang="es-ES" dirty="0"/>
              <a:t>5. El esquema de red será basada en políticas y reglas de acceso</a:t>
            </a:r>
            <a:r>
              <a:rPr lang="es-ES" dirty="0" smtClean="0"/>
              <a:t>.</a:t>
            </a:r>
          </a:p>
          <a:p>
            <a:endParaRPr lang="es-ES" dirty="0"/>
          </a:p>
          <a:p>
            <a:r>
              <a:rPr lang="es-ES" dirty="0"/>
              <a:t>6. Llamaremos a funciones </a:t>
            </a:r>
            <a:r>
              <a:rPr lang="es-ES" dirty="0" smtClean="0"/>
              <a:t>vía </a:t>
            </a:r>
            <a:r>
              <a:rPr lang="es-ES" dirty="0"/>
              <a:t>Cloud </a:t>
            </a:r>
            <a:r>
              <a:rPr lang="es-ES" dirty="0" err="1"/>
              <a:t>Speech</a:t>
            </a:r>
            <a:r>
              <a:rPr lang="es-ES" dirty="0"/>
              <a:t>-to-Text para mejorar la experiencia </a:t>
            </a:r>
            <a:r>
              <a:rPr lang="es-ES" dirty="0" smtClean="0"/>
              <a:t>de usuario </a:t>
            </a:r>
            <a:r>
              <a:rPr lang="es-ES" dirty="0"/>
              <a:t>con el Cliente</a:t>
            </a:r>
            <a:r>
              <a:rPr lang="es-ES" dirty="0" smtClean="0"/>
              <a:t>.</a:t>
            </a:r>
          </a:p>
          <a:p>
            <a:endParaRPr lang="es-ES" dirty="0"/>
          </a:p>
          <a:p>
            <a:r>
              <a:rPr lang="es-ES" dirty="0"/>
              <a:t>7. Por último podremos escalar y obtener mayor experiencia de uso, mediante </a:t>
            </a:r>
            <a:r>
              <a:rPr lang="es-ES" dirty="0" err="1" smtClean="0"/>
              <a:t>Advanced</a:t>
            </a:r>
            <a:r>
              <a:rPr lang="es-ES" dirty="0" smtClean="0"/>
              <a:t> </a:t>
            </a:r>
            <a:r>
              <a:rPr lang="es-ES" dirty="0" err="1" smtClean="0"/>
              <a:t>Solutions</a:t>
            </a:r>
            <a:r>
              <a:rPr lang="es-ES" dirty="0" smtClean="0"/>
              <a:t> </a:t>
            </a:r>
            <a:r>
              <a:rPr lang="es-ES" dirty="0" err="1"/>
              <a:t>Lab</a:t>
            </a:r>
            <a:r>
              <a:rPr lang="es-ES" dirty="0"/>
              <a:t> de Google.</a:t>
            </a:r>
          </a:p>
        </p:txBody>
      </p:sp>
      <p:pic>
        <p:nvPicPr>
          <p:cNvPr id="5" name="Imagen 4"/>
          <p:cNvPicPr>
            <a:picLocks noChangeAspect="1"/>
          </p:cNvPicPr>
          <p:nvPr/>
        </p:nvPicPr>
        <p:blipFill rotWithShape="1">
          <a:blip r:embed="rId2"/>
          <a:srcRect l="11766" t="18254" r="38598" b="8065"/>
          <a:stretch/>
        </p:blipFill>
        <p:spPr>
          <a:xfrm>
            <a:off x="3692769" y="2661139"/>
            <a:ext cx="4747846" cy="3962400"/>
          </a:xfrm>
          <a:prstGeom prst="rect">
            <a:avLst/>
          </a:prstGeom>
          <a:ln>
            <a:noFill/>
          </a:ln>
          <a:effectLst>
            <a:softEdge rad="112500"/>
          </a:effectLst>
        </p:spPr>
      </p:pic>
      <p:pic>
        <p:nvPicPr>
          <p:cNvPr id="6" name="Imagen 5"/>
          <p:cNvPicPr>
            <a:picLocks noChangeAspect="1"/>
          </p:cNvPicPr>
          <p:nvPr/>
        </p:nvPicPr>
        <p:blipFill rotWithShape="1">
          <a:blip r:embed="rId3"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29324337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lvl="0"/>
            <a:r>
              <a:rPr lang="en-US" sz="6600" b="1" dirty="0">
                <a:solidFill>
                  <a:schemeClr val="accent5">
                    <a:lumMod val="75000"/>
                  </a:schemeClr>
                </a:solidFill>
                <a:latin typeface="Gill Sans MT Condensed" panose="020B0506020104020203" pitchFamily="34" charset="0"/>
                <a:sym typeface="Merriweather"/>
              </a:rPr>
              <a:t>¿</a:t>
            </a:r>
            <a:r>
              <a:rPr lang="en-US" sz="6600" b="1" dirty="0" err="1">
                <a:solidFill>
                  <a:schemeClr val="accent5">
                    <a:lumMod val="75000"/>
                  </a:schemeClr>
                </a:solidFill>
                <a:latin typeface="Gill Sans MT Condensed" panose="020B0506020104020203" pitchFamily="34" charset="0"/>
                <a:sym typeface="Merriweather"/>
              </a:rPr>
              <a:t>Por</a:t>
            </a:r>
            <a:r>
              <a:rPr lang="en-US" sz="6600" b="1" dirty="0">
                <a:solidFill>
                  <a:schemeClr val="accent5">
                    <a:lumMod val="75000"/>
                  </a:schemeClr>
                </a:solidFill>
                <a:latin typeface="Gill Sans MT Condensed" panose="020B0506020104020203" pitchFamily="34" charset="0"/>
                <a:sym typeface="Merriweather"/>
              </a:rPr>
              <a:t> </a:t>
            </a:r>
            <a:r>
              <a:rPr lang="en-US" sz="6600" b="1" dirty="0" err="1">
                <a:solidFill>
                  <a:schemeClr val="accent5">
                    <a:lumMod val="75000"/>
                  </a:schemeClr>
                </a:solidFill>
                <a:latin typeface="Gill Sans MT Condensed" panose="020B0506020104020203" pitchFamily="34" charset="0"/>
                <a:sym typeface="Merriweather"/>
              </a:rPr>
              <a:t>qué</a:t>
            </a:r>
            <a:r>
              <a:rPr lang="en-US" sz="6600" b="1" dirty="0">
                <a:solidFill>
                  <a:schemeClr val="accent5">
                    <a:lumMod val="75000"/>
                  </a:schemeClr>
                </a:solidFill>
                <a:latin typeface="Gill Sans MT Condensed" panose="020B0506020104020203" pitchFamily="34" charset="0"/>
                <a:sym typeface="Merriweather"/>
              </a:rPr>
              <a:t> </a:t>
            </a:r>
            <a:r>
              <a:rPr lang="en-US" sz="6600" b="1" dirty="0" err="1">
                <a:solidFill>
                  <a:schemeClr val="accent5">
                    <a:lumMod val="75000"/>
                  </a:schemeClr>
                </a:solidFill>
                <a:latin typeface="Gill Sans MT Condensed" panose="020B0506020104020203" pitchFamily="34" charset="0"/>
                <a:sym typeface="Merriweather"/>
              </a:rPr>
              <a:t>ahora</a:t>
            </a:r>
            <a:r>
              <a:rPr lang="en-US" sz="6600" b="1" dirty="0">
                <a:solidFill>
                  <a:schemeClr val="accent5">
                    <a:lumMod val="75000"/>
                  </a:schemeClr>
                </a:solidFill>
                <a:latin typeface="Gill Sans MT Condensed" panose="020B0506020104020203" pitchFamily="34" charset="0"/>
                <a:sym typeface="Merriweather"/>
              </a:rPr>
              <a:t>?</a:t>
            </a:r>
            <a:endParaRPr lang="es-ES" sz="6600" b="1" dirty="0">
              <a:solidFill>
                <a:schemeClr val="accent5">
                  <a:lumMod val="75000"/>
                </a:schemeClr>
              </a:solidFill>
              <a:latin typeface="Gill Sans MT Condensed" panose="020B0506020104020203" pitchFamily="34" charset="0"/>
            </a:endParaRPr>
          </a:p>
        </p:txBody>
      </p:sp>
      <p:sp>
        <p:nvSpPr>
          <p:cNvPr id="5" name="CuadroTexto 4"/>
          <p:cNvSpPr txBox="1"/>
          <p:nvPr/>
        </p:nvSpPr>
        <p:spPr>
          <a:xfrm>
            <a:off x="643891" y="2108309"/>
            <a:ext cx="5539740" cy="1384995"/>
          </a:xfrm>
          <a:prstGeom prst="rect">
            <a:avLst/>
          </a:prstGeom>
          <a:noFill/>
        </p:spPr>
        <p:txBody>
          <a:bodyPr wrap="square" rtlCol="0">
            <a:spAutoFit/>
          </a:bodyPr>
          <a:lstStyle/>
          <a:p>
            <a:pPr algn="ctr"/>
            <a:r>
              <a:rPr lang="es-ES" sz="1400" dirty="0"/>
              <a:t>En las décadas pasadas hasta los 2000`s, las técnicas psicológicas en las empresas se centraron en la selección de personal y la evaluación de desempeño hasta la mejora de la cultura y el bienestar de los trabajadores. Se utilizaron pruebas psicológicas estandarizadas y entrevistas para determinar si un candidato era adecuado para un puesto </a:t>
            </a:r>
            <a:r>
              <a:rPr lang="es-ES" sz="1400" dirty="0" smtClean="0"/>
              <a:t>determinado.</a:t>
            </a:r>
            <a:endParaRPr lang="es-ES" sz="1400" dirty="0"/>
          </a:p>
        </p:txBody>
      </p:sp>
      <p:sp>
        <p:nvSpPr>
          <p:cNvPr id="6" name="Rectángulo 5"/>
          <p:cNvSpPr/>
          <p:nvPr/>
        </p:nvSpPr>
        <p:spPr>
          <a:xfrm>
            <a:off x="643891" y="4257586"/>
            <a:ext cx="5317536" cy="954107"/>
          </a:xfrm>
          <a:prstGeom prst="rect">
            <a:avLst/>
          </a:prstGeom>
        </p:spPr>
        <p:txBody>
          <a:bodyPr wrap="square">
            <a:spAutoFit/>
          </a:bodyPr>
          <a:lstStyle/>
          <a:p>
            <a:pPr lvl="0" algn="ctr">
              <a:buSzPts val="1000"/>
              <a:tabLst>
                <a:tab pos="457200" algn="l"/>
              </a:tabLst>
            </a:pPr>
            <a:r>
              <a:rPr lang="es-ES" sz="1400" dirty="0">
                <a:solidFill>
                  <a:srgbClr val="222222"/>
                </a:solidFill>
                <a:ea typeface="Times New Roman" panose="02020603050405020304" pitchFamily="18" charset="0"/>
              </a:rPr>
              <a:t>Posteriormente, se empezó a utilizar la tecnología para mejorar y automatizar el proceso de selección de </a:t>
            </a:r>
            <a:r>
              <a:rPr lang="es-ES" sz="1400" dirty="0" smtClean="0">
                <a:solidFill>
                  <a:srgbClr val="222222"/>
                </a:solidFill>
                <a:ea typeface="Times New Roman" panose="02020603050405020304" pitchFamily="18" charset="0"/>
              </a:rPr>
              <a:t>personal, inducción y capacitación. </a:t>
            </a:r>
            <a:r>
              <a:rPr lang="es-ES" sz="1400" dirty="0">
                <a:solidFill>
                  <a:srgbClr val="222222"/>
                </a:solidFill>
                <a:ea typeface="Times New Roman" panose="02020603050405020304" pitchFamily="18" charset="0"/>
              </a:rPr>
              <a:t>Por ejemplo, se desarrollaron sistemas de entrevistas automatizadas y pruebas en </a:t>
            </a:r>
            <a:r>
              <a:rPr lang="es-ES" sz="1400" dirty="0"/>
              <a:t>línea</a:t>
            </a:r>
            <a:r>
              <a:rPr lang="es-ES" sz="1400" dirty="0">
                <a:solidFill>
                  <a:srgbClr val="222222"/>
                </a:solidFill>
                <a:ea typeface="Times New Roman" panose="02020603050405020304" pitchFamily="18" charset="0"/>
              </a:rPr>
              <a:t>.</a:t>
            </a:r>
            <a:endParaRPr lang="es-ES" sz="1400" dirty="0">
              <a:ea typeface="Times New Roman" panose="02020603050405020304" pitchFamily="18" charset="0"/>
            </a:endParaRPr>
          </a:p>
        </p:txBody>
      </p:sp>
      <p:sp>
        <p:nvSpPr>
          <p:cNvPr id="7" name="Rectángulo 6"/>
          <p:cNvSpPr/>
          <p:nvPr/>
        </p:nvSpPr>
        <p:spPr>
          <a:xfrm>
            <a:off x="6823710" y="2800807"/>
            <a:ext cx="4994909" cy="1815882"/>
          </a:xfrm>
          <a:prstGeom prst="rect">
            <a:avLst/>
          </a:prstGeom>
        </p:spPr>
        <p:txBody>
          <a:bodyPr wrap="square">
            <a:spAutoFit/>
          </a:bodyPr>
          <a:lstStyle/>
          <a:p>
            <a:pPr algn="ctr"/>
            <a:r>
              <a:rPr lang="es-ES" sz="1400" dirty="0" smtClean="0"/>
              <a:t>En la actualidad, la tecnología está transformando la forma en que las empresas aplican técnicas psicológicas. Por ejemplo, se utilizan algoritmos de inteligencia artificial y aprendizaje automático para predecir el desempeño y la satisfacción del empleado, y para personalizar la formación y el desarrollo profesional. Con el avance de la tecnología, la psicología empresarial ha adoptado herramientas digitales para la evaluación de empleados, la gestión de conflictos y la mejora de la cultura y el bienestar.</a:t>
            </a:r>
            <a:endParaRPr lang="es-ES" sz="1400" dirty="0"/>
          </a:p>
        </p:txBody>
      </p:sp>
      <p:sp>
        <p:nvSpPr>
          <p:cNvPr id="8" name="Rectángulo 7"/>
          <p:cNvSpPr/>
          <p:nvPr/>
        </p:nvSpPr>
        <p:spPr>
          <a:xfrm>
            <a:off x="7063740" y="5211693"/>
            <a:ext cx="4514850" cy="954107"/>
          </a:xfrm>
          <a:prstGeom prst="rect">
            <a:avLst/>
          </a:prstGeom>
        </p:spPr>
        <p:txBody>
          <a:bodyPr wrap="square">
            <a:spAutoFit/>
          </a:bodyPr>
          <a:lstStyle/>
          <a:p>
            <a:pPr algn="ctr"/>
            <a:r>
              <a:rPr lang="es-ES" sz="1400" dirty="0">
                <a:solidFill>
                  <a:srgbClr val="222222"/>
                </a:solidFill>
                <a:ea typeface="Times New Roman" panose="02020603050405020304" pitchFamily="18" charset="0"/>
              </a:rPr>
              <a:t>En resumen, la tecnología ha permitido una evolución constante en la aplicación de técnicas psicológicas en las empresas, lo que ha resultado en una mejora en la eficacia y la eficiencia de estas técnicas.</a:t>
            </a:r>
            <a:endParaRPr lang="es-ES" sz="1400" dirty="0">
              <a:ea typeface="Times New Roman" panose="02020603050405020304" pitchFamily="18" charset="0"/>
            </a:endParaRPr>
          </a:p>
        </p:txBody>
      </p:sp>
      <p:sp>
        <p:nvSpPr>
          <p:cNvPr id="9" name="CuadroTexto 8"/>
          <p:cNvSpPr txBox="1"/>
          <p:nvPr/>
        </p:nvSpPr>
        <p:spPr>
          <a:xfrm>
            <a:off x="344154" y="1690688"/>
            <a:ext cx="494046" cy="1006429"/>
          </a:xfrm>
          <a:prstGeom prst="rect">
            <a:avLst/>
          </a:prstGeom>
          <a:noFill/>
        </p:spPr>
        <p:txBody>
          <a:bodyPr wrap="none" rtlCol="0">
            <a:spAutoFit/>
          </a:bodyPr>
          <a:lstStyle/>
          <a:p>
            <a:pPr>
              <a:lnSpc>
                <a:spcPct val="90000"/>
              </a:lnSpc>
              <a:spcBef>
                <a:spcPct val="0"/>
              </a:spcBef>
            </a:pPr>
            <a:r>
              <a:rPr lang="es-ES" sz="6600" b="1" dirty="0">
                <a:solidFill>
                  <a:schemeClr val="accent5">
                    <a:lumMod val="75000"/>
                  </a:schemeClr>
                </a:solidFill>
                <a:latin typeface="Gill Sans MT Condensed" panose="020B0506020104020203" pitchFamily="34" charset="0"/>
                <a:ea typeface="+mj-ea"/>
                <a:cs typeface="+mj-cs"/>
              </a:rPr>
              <a:t>1</a:t>
            </a:r>
          </a:p>
        </p:txBody>
      </p:sp>
      <p:sp>
        <p:nvSpPr>
          <p:cNvPr id="10" name="CuadroTexto 9"/>
          <p:cNvSpPr txBox="1"/>
          <p:nvPr/>
        </p:nvSpPr>
        <p:spPr>
          <a:xfrm>
            <a:off x="396868" y="3604279"/>
            <a:ext cx="494046" cy="1006429"/>
          </a:xfrm>
          <a:prstGeom prst="rect">
            <a:avLst/>
          </a:prstGeom>
          <a:noFill/>
        </p:spPr>
        <p:txBody>
          <a:bodyPr wrap="none" rtlCol="0">
            <a:spAutoFit/>
          </a:bodyPr>
          <a:lstStyle/>
          <a:p>
            <a:pPr>
              <a:lnSpc>
                <a:spcPct val="90000"/>
              </a:lnSpc>
              <a:spcBef>
                <a:spcPct val="0"/>
              </a:spcBef>
            </a:pPr>
            <a:r>
              <a:rPr lang="es-ES" sz="6600" b="1" dirty="0">
                <a:solidFill>
                  <a:schemeClr val="accent5">
                    <a:lumMod val="75000"/>
                  </a:schemeClr>
                </a:solidFill>
                <a:latin typeface="Gill Sans MT Condensed" panose="020B0506020104020203" pitchFamily="34" charset="0"/>
                <a:ea typeface="+mj-ea"/>
                <a:cs typeface="+mj-cs"/>
              </a:rPr>
              <a:t>2</a:t>
            </a:r>
          </a:p>
        </p:txBody>
      </p:sp>
      <p:sp>
        <p:nvSpPr>
          <p:cNvPr id="11" name="CuadroTexto 10"/>
          <p:cNvSpPr txBox="1"/>
          <p:nvPr/>
        </p:nvSpPr>
        <p:spPr>
          <a:xfrm>
            <a:off x="6448353" y="2133959"/>
            <a:ext cx="494046" cy="1006429"/>
          </a:xfrm>
          <a:prstGeom prst="rect">
            <a:avLst/>
          </a:prstGeom>
          <a:noFill/>
        </p:spPr>
        <p:txBody>
          <a:bodyPr wrap="none" rtlCol="0">
            <a:spAutoFit/>
          </a:bodyPr>
          <a:lstStyle/>
          <a:p>
            <a:pPr>
              <a:lnSpc>
                <a:spcPct val="90000"/>
              </a:lnSpc>
              <a:spcBef>
                <a:spcPct val="0"/>
              </a:spcBef>
            </a:pPr>
            <a:r>
              <a:rPr lang="es-ES" sz="6600" b="1" dirty="0">
                <a:solidFill>
                  <a:schemeClr val="accent5">
                    <a:lumMod val="75000"/>
                  </a:schemeClr>
                </a:solidFill>
                <a:latin typeface="Gill Sans MT Condensed" panose="020B0506020104020203" pitchFamily="34" charset="0"/>
                <a:ea typeface="+mj-ea"/>
                <a:cs typeface="+mj-cs"/>
              </a:rPr>
              <a:t>3</a:t>
            </a:r>
          </a:p>
        </p:txBody>
      </p:sp>
      <p:sp>
        <p:nvSpPr>
          <p:cNvPr id="12" name="CuadroTexto 11"/>
          <p:cNvSpPr txBox="1"/>
          <p:nvPr/>
        </p:nvSpPr>
        <p:spPr>
          <a:xfrm>
            <a:off x="6810789" y="4682317"/>
            <a:ext cx="444352" cy="1006429"/>
          </a:xfrm>
          <a:prstGeom prst="rect">
            <a:avLst/>
          </a:prstGeom>
          <a:noFill/>
        </p:spPr>
        <p:txBody>
          <a:bodyPr wrap="square" rtlCol="0">
            <a:spAutoFit/>
          </a:bodyPr>
          <a:lstStyle/>
          <a:p>
            <a:pPr>
              <a:lnSpc>
                <a:spcPct val="90000"/>
              </a:lnSpc>
              <a:spcBef>
                <a:spcPct val="0"/>
              </a:spcBef>
            </a:pPr>
            <a:r>
              <a:rPr lang="es-ES" sz="6600" b="1" dirty="0">
                <a:solidFill>
                  <a:schemeClr val="accent5">
                    <a:lumMod val="75000"/>
                  </a:schemeClr>
                </a:solidFill>
                <a:latin typeface="Gill Sans MT Condensed" panose="020B0506020104020203" pitchFamily="34" charset="0"/>
                <a:ea typeface="+mj-ea"/>
                <a:cs typeface="+mj-cs"/>
              </a:rPr>
              <a:t>4</a:t>
            </a:r>
          </a:p>
        </p:txBody>
      </p:sp>
      <p:pic>
        <p:nvPicPr>
          <p:cNvPr id="13" name="Imagen 12"/>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145408515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lvl="0"/>
            <a:r>
              <a:rPr lang="en-US" sz="6600" b="1" dirty="0">
                <a:solidFill>
                  <a:schemeClr val="accent5">
                    <a:lumMod val="75000"/>
                  </a:schemeClr>
                </a:solidFill>
                <a:latin typeface="Gill Sans MT Condensed" panose="020B0506020104020203" pitchFamily="34" charset="0"/>
                <a:sym typeface="Merriweather"/>
              </a:rPr>
              <a:t>¿</a:t>
            </a:r>
            <a:r>
              <a:rPr lang="en-US" sz="6600" b="1" dirty="0" err="1">
                <a:solidFill>
                  <a:schemeClr val="accent5">
                    <a:lumMod val="75000"/>
                  </a:schemeClr>
                </a:solidFill>
                <a:latin typeface="Gill Sans MT Condensed" panose="020B0506020104020203" pitchFamily="34" charset="0"/>
                <a:sym typeface="Merriweather"/>
              </a:rPr>
              <a:t>Por</a:t>
            </a:r>
            <a:r>
              <a:rPr lang="en-US" sz="6600" b="1" dirty="0">
                <a:solidFill>
                  <a:schemeClr val="accent5">
                    <a:lumMod val="75000"/>
                  </a:schemeClr>
                </a:solidFill>
                <a:latin typeface="Gill Sans MT Condensed" panose="020B0506020104020203" pitchFamily="34" charset="0"/>
                <a:sym typeface="Merriweather"/>
              </a:rPr>
              <a:t> </a:t>
            </a:r>
            <a:r>
              <a:rPr lang="en-US" sz="6600" b="1" dirty="0" err="1">
                <a:solidFill>
                  <a:schemeClr val="accent5">
                    <a:lumMod val="75000"/>
                  </a:schemeClr>
                </a:solidFill>
                <a:latin typeface="Gill Sans MT Condensed" panose="020B0506020104020203" pitchFamily="34" charset="0"/>
                <a:sym typeface="Merriweather"/>
              </a:rPr>
              <a:t>qué</a:t>
            </a:r>
            <a:r>
              <a:rPr lang="en-US" sz="6600" b="1" dirty="0">
                <a:solidFill>
                  <a:schemeClr val="accent5">
                    <a:lumMod val="75000"/>
                  </a:schemeClr>
                </a:solidFill>
                <a:latin typeface="Gill Sans MT Condensed" panose="020B0506020104020203" pitchFamily="34" charset="0"/>
                <a:sym typeface="Merriweather"/>
              </a:rPr>
              <a:t> </a:t>
            </a:r>
            <a:r>
              <a:rPr lang="en-US" sz="6600" b="1" dirty="0" err="1">
                <a:solidFill>
                  <a:schemeClr val="accent5">
                    <a:lumMod val="75000"/>
                  </a:schemeClr>
                </a:solidFill>
                <a:latin typeface="Gill Sans MT Condensed" panose="020B0506020104020203" pitchFamily="34" charset="0"/>
                <a:sym typeface="Merriweather"/>
              </a:rPr>
              <a:t>ahora</a:t>
            </a:r>
            <a:r>
              <a:rPr lang="en-US" sz="6600" b="1" dirty="0">
                <a:solidFill>
                  <a:schemeClr val="accent5">
                    <a:lumMod val="75000"/>
                  </a:schemeClr>
                </a:solidFill>
                <a:latin typeface="Gill Sans MT Condensed" panose="020B0506020104020203" pitchFamily="34" charset="0"/>
                <a:sym typeface="Merriweather"/>
              </a:rPr>
              <a:t>?</a:t>
            </a:r>
            <a:endParaRPr lang="es-ES" sz="6600" b="1" dirty="0">
              <a:solidFill>
                <a:schemeClr val="accent5">
                  <a:lumMod val="75000"/>
                </a:schemeClr>
              </a:solidFill>
              <a:latin typeface="Gill Sans MT Condensed" panose="020B0506020104020203" pitchFamily="34" charset="0"/>
            </a:endParaRPr>
          </a:p>
        </p:txBody>
      </p:sp>
      <p:sp>
        <p:nvSpPr>
          <p:cNvPr id="4" name="CuadroTexto 3"/>
          <p:cNvSpPr txBox="1"/>
          <p:nvPr/>
        </p:nvSpPr>
        <p:spPr>
          <a:xfrm>
            <a:off x="838200" y="4734413"/>
            <a:ext cx="4454769" cy="1231106"/>
          </a:xfrm>
          <a:prstGeom prst="rect">
            <a:avLst/>
          </a:prstGeom>
          <a:noFill/>
        </p:spPr>
        <p:txBody>
          <a:bodyPr wrap="square" rtlCol="0">
            <a:spAutoFit/>
          </a:bodyPr>
          <a:lstStyle/>
          <a:p>
            <a:pPr algn="ctr"/>
            <a:endParaRPr lang="es-ES" sz="1400" dirty="0"/>
          </a:p>
          <a:p>
            <a:pPr algn="ctr"/>
            <a:r>
              <a:rPr lang="es-ES" sz="1400" dirty="0" smtClean="0"/>
              <a:t>Nuestra solución esta alineada al escenario que vivimos y el perfil del ciudadano digital el cual podrás hacer uso de esta herramienta digital en el momento y lugar que la necesite, de una manera personalizada a sus objetivos</a:t>
            </a:r>
            <a:r>
              <a:rPr lang="es-ES" dirty="0" smtClean="0"/>
              <a:t>. </a:t>
            </a:r>
            <a:endParaRPr lang="es-ES" dirty="0"/>
          </a:p>
        </p:txBody>
      </p:sp>
      <p:sp>
        <p:nvSpPr>
          <p:cNvPr id="13" name="Rectángulo 12"/>
          <p:cNvSpPr/>
          <p:nvPr/>
        </p:nvSpPr>
        <p:spPr>
          <a:xfrm>
            <a:off x="633047" y="1922045"/>
            <a:ext cx="5568461" cy="1169551"/>
          </a:xfrm>
          <a:prstGeom prst="rect">
            <a:avLst/>
          </a:prstGeom>
        </p:spPr>
        <p:txBody>
          <a:bodyPr wrap="square">
            <a:spAutoFit/>
          </a:bodyPr>
          <a:lstStyle/>
          <a:p>
            <a:pPr algn="ctr"/>
            <a:r>
              <a:rPr lang="es-ES" sz="1400" dirty="0" smtClean="0"/>
              <a:t>En el entorno actual donde hemos pasado de vivir de un escenario VUCA a BANI cuyas características son (Frágil, ansiedad, no lineal e incomprensible) a generado mayor impacto de riesgos psicosociales y la necesidad de incrementar mayor competencias personales y profesionales para menguar dichos percances. </a:t>
            </a:r>
            <a:endParaRPr lang="es-ES" sz="1400" dirty="0"/>
          </a:p>
        </p:txBody>
      </p:sp>
      <p:sp>
        <p:nvSpPr>
          <p:cNvPr id="14" name="Rectángulo 13"/>
          <p:cNvSpPr/>
          <p:nvPr/>
        </p:nvSpPr>
        <p:spPr>
          <a:xfrm>
            <a:off x="5468815" y="3419843"/>
            <a:ext cx="6096000" cy="1169551"/>
          </a:xfrm>
          <a:prstGeom prst="rect">
            <a:avLst/>
          </a:prstGeom>
        </p:spPr>
        <p:txBody>
          <a:bodyPr>
            <a:spAutoFit/>
          </a:bodyPr>
          <a:lstStyle/>
          <a:p>
            <a:pPr algn="ctr"/>
            <a:r>
              <a:rPr lang="es-ES" sz="1400" dirty="0" smtClean="0"/>
              <a:t>Las empresas en la actualidad no cuentan con herramientas efectivas para reducir dichos riesgos psicosociales como el estrés laboral y  por otro lado capacitaciones eficaces que incrementen el nivel de competencias deseadas todo ello porque nos hemos convertido en ciudadanos digitales y en su mayoría lo que otorga las empresas no hacen </a:t>
            </a:r>
            <a:r>
              <a:rPr lang="es-ES" sz="1400" dirty="0" err="1" smtClean="0"/>
              <a:t>macht</a:t>
            </a:r>
            <a:r>
              <a:rPr lang="es-ES" sz="1400" dirty="0" smtClean="0"/>
              <a:t> con dicho perfil del ciudadano digital.</a:t>
            </a:r>
          </a:p>
        </p:txBody>
      </p:sp>
      <p:sp>
        <p:nvSpPr>
          <p:cNvPr id="15" name="CuadroTexto 14"/>
          <p:cNvSpPr txBox="1"/>
          <p:nvPr/>
        </p:nvSpPr>
        <p:spPr>
          <a:xfrm>
            <a:off x="204805" y="1522539"/>
            <a:ext cx="489368" cy="1107996"/>
          </a:xfrm>
          <a:prstGeom prst="rect">
            <a:avLst/>
          </a:prstGeom>
          <a:noFill/>
        </p:spPr>
        <p:txBody>
          <a:bodyPr wrap="square" rtlCol="0">
            <a:spAutoFit/>
          </a:bodyPr>
          <a:lstStyle/>
          <a:p>
            <a:r>
              <a:rPr lang="es-ES" sz="6600" b="1" dirty="0">
                <a:solidFill>
                  <a:schemeClr val="accent5">
                    <a:lumMod val="75000"/>
                  </a:schemeClr>
                </a:solidFill>
                <a:latin typeface="Gill Sans MT Condensed" panose="020B0506020104020203" pitchFamily="34" charset="0"/>
                <a:ea typeface="+mj-ea"/>
                <a:cs typeface="+mj-cs"/>
              </a:rPr>
              <a:t>1</a:t>
            </a:r>
          </a:p>
        </p:txBody>
      </p:sp>
      <p:sp>
        <p:nvSpPr>
          <p:cNvPr id="16" name="CuadroTexto 15"/>
          <p:cNvSpPr txBox="1"/>
          <p:nvPr/>
        </p:nvSpPr>
        <p:spPr>
          <a:xfrm>
            <a:off x="4975253" y="3491102"/>
            <a:ext cx="494046" cy="1107996"/>
          </a:xfrm>
          <a:prstGeom prst="rect">
            <a:avLst/>
          </a:prstGeom>
          <a:noFill/>
        </p:spPr>
        <p:txBody>
          <a:bodyPr wrap="none" rtlCol="0">
            <a:spAutoFit/>
          </a:bodyPr>
          <a:lstStyle/>
          <a:p>
            <a:r>
              <a:rPr lang="es-ES" sz="6600" b="1" dirty="0">
                <a:solidFill>
                  <a:schemeClr val="accent5">
                    <a:lumMod val="75000"/>
                  </a:schemeClr>
                </a:solidFill>
                <a:latin typeface="Gill Sans MT Condensed" panose="020B0506020104020203" pitchFamily="34" charset="0"/>
                <a:ea typeface="+mj-ea"/>
                <a:cs typeface="+mj-cs"/>
              </a:rPr>
              <a:t>2</a:t>
            </a:r>
          </a:p>
        </p:txBody>
      </p:sp>
      <p:sp>
        <p:nvSpPr>
          <p:cNvPr id="17" name="CuadroTexto 16"/>
          <p:cNvSpPr txBox="1"/>
          <p:nvPr/>
        </p:nvSpPr>
        <p:spPr>
          <a:xfrm>
            <a:off x="392430" y="4965245"/>
            <a:ext cx="494046" cy="1107996"/>
          </a:xfrm>
          <a:prstGeom prst="rect">
            <a:avLst/>
          </a:prstGeom>
          <a:noFill/>
        </p:spPr>
        <p:txBody>
          <a:bodyPr wrap="square" rtlCol="0">
            <a:spAutoFit/>
          </a:bodyPr>
          <a:lstStyle>
            <a:defPPr>
              <a:defRPr lang="es-ES"/>
            </a:defPPr>
            <a:lvl1pPr>
              <a:defRPr sz="6600" b="1">
                <a:solidFill>
                  <a:schemeClr val="accent5">
                    <a:lumMod val="75000"/>
                  </a:schemeClr>
                </a:solidFill>
                <a:latin typeface="Gill Sans MT Condensed" panose="020B0506020104020203" pitchFamily="34" charset="0"/>
                <a:ea typeface="+mj-ea"/>
                <a:cs typeface="+mj-cs"/>
              </a:defRPr>
            </a:lvl1pPr>
          </a:lstStyle>
          <a:p>
            <a:r>
              <a:rPr lang="es-ES" dirty="0"/>
              <a:t>3</a:t>
            </a:r>
          </a:p>
        </p:txBody>
      </p:sp>
      <p:pic>
        <p:nvPicPr>
          <p:cNvPr id="9" name="Imagen 8"/>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7079569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508;p28"/>
          <p:cNvSpPr txBox="1">
            <a:spLocks noGrp="1"/>
          </p:cNvSpPr>
          <p:nvPr>
            <p:ph type="title"/>
          </p:nvPr>
        </p:nvSpPr>
        <p:spPr>
          <a:xfrm>
            <a:off x="565071" y="355082"/>
            <a:ext cx="10515600" cy="1325563"/>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r>
              <a:rPr lang="en-US" sz="4800" b="1" dirty="0">
                <a:solidFill>
                  <a:schemeClr val="accent5">
                    <a:lumMod val="75000"/>
                  </a:schemeClr>
                </a:solidFill>
                <a:latin typeface="Gill Sans MT Condensed" panose="020B0506020104020203" pitchFamily="34" charset="0"/>
                <a:sym typeface="Merriweather"/>
              </a:rPr>
              <a:t>TAMAÑO DE MERCADO</a:t>
            </a:r>
          </a:p>
        </p:txBody>
      </p:sp>
      <p:sp>
        <p:nvSpPr>
          <p:cNvPr id="6" name="Rectángulo 5"/>
          <p:cNvSpPr/>
          <p:nvPr/>
        </p:nvSpPr>
        <p:spPr>
          <a:xfrm>
            <a:off x="464157" y="1596069"/>
            <a:ext cx="6957060" cy="369332"/>
          </a:xfrm>
          <a:prstGeom prst="rect">
            <a:avLst/>
          </a:prstGeom>
        </p:spPr>
        <p:txBody>
          <a:bodyPr wrap="square">
            <a:spAutoFit/>
          </a:bodyPr>
          <a:lstStyle/>
          <a:p>
            <a:r>
              <a:rPr lang="es-ES" b="1" i="0" dirty="0" smtClean="0">
                <a:solidFill>
                  <a:srgbClr val="232323"/>
                </a:solidFill>
                <a:effectLst/>
                <a:latin typeface="Roboto"/>
              </a:rPr>
              <a:t>En el Perú existen más de 2 millones 838 mil empresas</a:t>
            </a:r>
            <a:endParaRPr lang="es-ES" b="1" i="0" dirty="0">
              <a:solidFill>
                <a:srgbClr val="232323"/>
              </a:solidFill>
              <a:effectLst/>
              <a:latin typeface="Roboto"/>
            </a:endParaRPr>
          </a:p>
        </p:txBody>
      </p:sp>
      <p:sp>
        <p:nvSpPr>
          <p:cNvPr id="7" name="Rectángulo 6"/>
          <p:cNvSpPr/>
          <p:nvPr/>
        </p:nvSpPr>
        <p:spPr>
          <a:xfrm>
            <a:off x="464157" y="3196353"/>
            <a:ext cx="4240365" cy="646331"/>
          </a:xfrm>
          <a:prstGeom prst="rect">
            <a:avLst/>
          </a:prstGeom>
        </p:spPr>
        <p:txBody>
          <a:bodyPr wrap="square">
            <a:spAutoFit/>
          </a:bodyPr>
          <a:lstStyle/>
          <a:p>
            <a:r>
              <a:rPr lang="es-ES" b="1" i="0" dirty="0" smtClean="0">
                <a:solidFill>
                  <a:srgbClr val="26292E"/>
                </a:solidFill>
                <a:effectLst/>
                <a:latin typeface="Roboto"/>
              </a:rPr>
              <a:t>Creación de empresas se incrementó en 11,9%</a:t>
            </a:r>
            <a:endParaRPr lang="es-ES" dirty="0"/>
          </a:p>
        </p:txBody>
      </p:sp>
      <p:sp>
        <p:nvSpPr>
          <p:cNvPr id="8" name="Rectángulo 7"/>
          <p:cNvSpPr/>
          <p:nvPr/>
        </p:nvSpPr>
        <p:spPr>
          <a:xfrm>
            <a:off x="378381" y="6423805"/>
            <a:ext cx="11327130" cy="215444"/>
          </a:xfrm>
          <a:prstGeom prst="rect">
            <a:avLst/>
          </a:prstGeom>
        </p:spPr>
        <p:txBody>
          <a:bodyPr wrap="square">
            <a:spAutoFit/>
          </a:bodyPr>
          <a:lstStyle/>
          <a:p>
            <a:r>
              <a:rPr lang="es-ES" sz="800" dirty="0"/>
              <a:t>https</a:t>
            </a:r>
            <a:r>
              <a:rPr lang="es-ES" sz="800" dirty="0" smtClean="0"/>
              <a:t>://www.gob.pe/institucion/inei/noticias/534864-en-el-peru-existen-mas-de-2-millones-838-mil-empresas</a:t>
            </a:r>
            <a:endParaRPr lang="es-ES" sz="800" dirty="0"/>
          </a:p>
        </p:txBody>
      </p:sp>
      <p:sp>
        <p:nvSpPr>
          <p:cNvPr id="11" name="Rectángulo 10"/>
          <p:cNvSpPr/>
          <p:nvPr/>
        </p:nvSpPr>
        <p:spPr>
          <a:xfrm>
            <a:off x="464157" y="1954223"/>
            <a:ext cx="6583017" cy="923330"/>
          </a:xfrm>
          <a:prstGeom prst="rect">
            <a:avLst/>
          </a:prstGeom>
        </p:spPr>
        <p:txBody>
          <a:bodyPr wrap="square">
            <a:spAutoFit/>
          </a:bodyPr>
          <a:lstStyle/>
          <a:p>
            <a:pPr algn="just"/>
            <a:r>
              <a:rPr lang="es-ES" dirty="0"/>
              <a:t>A inicios de este 2021, en enero, el Registro de la Planilla Electrónica del Ministerio de Trabajo (MTPE) registró cerca de 3.4 millones de trabajadores formales en el país</a:t>
            </a:r>
          </a:p>
        </p:txBody>
      </p:sp>
      <p:sp>
        <p:nvSpPr>
          <p:cNvPr id="12" name="Rectángulo 11"/>
          <p:cNvSpPr/>
          <p:nvPr/>
        </p:nvSpPr>
        <p:spPr>
          <a:xfrm>
            <a:off x="378381" y="6246972"/>
            <a:ext cx="10888980" cy="215444"/>
          </a:xfrm>
          <a:prstGeom prst="rect">
            <a:avLst/>
          </a:prstGeom>
        </p:spPr>
        <p:txBody>
          <a:bodyPr wrap="square">
            <a:spAutoFit/>
          </a:bodyPr>
          <a:lstStyle/>
          <a:p>
            <a:r>
              <a:rPr lang="es-ES" sz="800" dirty="0" smtClean="0"/>
              <a:t>https://rpp.pe/economia/economia/empleo-cantidad-de-trabajadores-formales-se-redujo-77-a-inicios-del-2021-pero-desacelera-su-caida-coronavirus-en-peru-noticia-1323684</a:t>
            </a:r>
            <a:endParaRPr lang="es-ES" sz="800" dirty="0"/>
          </a:p>
        </p:txBody>
      </p:sp>
      <p:sp>
        <p:nvSpPr>
          <p:cNvPr id="2" name="Rectángulo 1"/>
          <p:cNvSpPr/>
          <p:nvPr/>
        </p:nvSpPr>
        <p:spPr>
          <a:xfrm>
            <a:off x="450739" y="3931101"/>
            <a:ext cx="3392226" cy="1477328"/>
          </a:xfrm>
          <a:prstGeom prst="rect">
            <a:avLst/>
          </a:prstGeom>
        </p:spPr>
        <p:txBody>
          <a:bodyPr wrap="square">
            <a:spAutoFit/>
          </a:bodyPr>
          <a:lstStyle/>
          <a:p>
            <a:pPr algn="just"/>
            <a:r>
              <a:rPr lang="es-ES" dirty="0"/>
              <a:t>Tenemos 551 millones de soles para invertir en la salud mental de nuestra población, de los cuales 300 millones se han transferido a las regiones (</a:t>
            </a:r>
            <a:r>
              <a:rPr lang="es-ES" dirty="0" err="1"/>
              <a:t>Minsa</a:t>
            </a:r>
            <a:r>
              <a:rPr lang="es-ES" dirty="0"/>
              <a:t>). </a:t>
            </a:r>
          </a:p>
        </p:txBody>
      </p:sp>
      <p:sp>
        <p:nvSpPr>
          <p:cNvPr id="3" name="Rectángulo 2"/>
          <p:cNvSpPr/>
          <p:nvPr/>
        </p:nvSpPr>
        <p:spPr>
          <a:xfrm>
            <a:off x="378381" y="6585853"/>
            <a:ext cx="10119360" cy="215444"/>
          </a:xfrm>
          <a:prstGeom prst="rect">
            <a:avLst/>
          </a:prstGeom>
        </p:spPr>
        <p:txBody>
          <a:bodyPr wrap="square">
            <a:spAutoFit/>
          </a:bodyPr>
          <a:lstStyle/>
          <a:p>
            <a:r>
              <a:rPr lang="es-ES" sz="800" dirty="0"/>
              <a:t>https://www.gob.pe/institucion/minsa/noticias/306655-ministerio-de-salud-invertira-551-millones-de-soles-para-atender-la-salud-mental-de-la-poblacion</a:t>
            </a:r>
          </a:p>
        </p:txBody>
      </p:sp>
      <p:sp>
        <p:nvSpPr>
          <p:cNvPr id="9" name="Rectángulo 8"/>
          <p:cNvSpPr/>
          <p:nvPr/>
        </p:nvSpPr>
        <p:spPr>
          <a:xfrm>
            <a:off x="378381" y="6088734"/>
            <a:ext cx="6096000" cy="215444"/>
          </a:xfrm>
          <a:prstGeom prst="rect">
            <a:avLst/>
          </a:prstGeom>
        </p:spPr>
        <p:txBody>
          <a:bodyPr>
            <a:spAutoFit/>
          </a:bodyPr>
          <a:lstStyle/>
          <a:p>
            <a:r>
              <a:rPr lang="es-ES" sz="800" dirty="0"/>
              <a:t>https://orientacion-laboral.infojobs.net/ejemplos-de-empresas-con-salario-emocional</a:t>
            </a:r>
          </a:p>
        </p:txBody>
      </p:sp>
      <p:sp>
        <p:nvSpPr>
          <p:cNvPr id="10" name="Rectángulo 9"/>
          <p:cNvSpPr/>
          <p:nvPr/>
        </p:nvSpPr>
        <p:spPr>
          <a:xfrm>
            <a:off x="7534885" y="809455"/>
            <a:ext cx="4417010" cy="2308324"/>
          </a:xfrm>
          <a:prstGeom prst="rect">
            <a:avLst/>
          </a:prstGeom>
        </p:spPr>
        <p:txBody>
          <a:bodyPr wrap="square">
            <a:spAutoFit/>
          </a:bodyPr>
          <a:lstStyle/>
          <a:p>
            <a:pPr algn="r"/>
            <a:r>
              <a:rPr lang="es-ES" dirty="0"/>
              <a:t>Existen 300 millones de empresas en el planeta. Así lo indica la firma especialista en datos </a:t>
            </a:r>
            <a:r>
              <a:rPr lang="es-ES" dirty="0" err="1"/>
              <a:t>BoldData</a:t>
            </a:r>
            <a:r>
              <a:rPr lang="es-ES" dirty="0"/>
              <a:t> en un estudio. Este informe evidencia que un 43,6% de las compañías registradas en el mundo son oriundas de China y EE.UU. Un tercio de todas las empresas a nivel global son </a:t>
            </a:r>
            <a:r>
              <a:rPr lang="es-ES" dirty="0" err="1"/>
              <a:t>freelances</a:t>
            </a:r>
            <a:r>
              <a:rPr lang="es-ES" dirty="0"/>
              <a:t> o profesionales.</a:t>
            </a:r>
          </a:p>
        </p:txBody>
      </p:sp>
      <p:pic>
        <p:nvPicPr>
          <p:cNvPr id="14" name="Imagen 13"/>
          <p:cNvPicPr>
            <a:picLocks noChangeAspect="1"/>
          </p:cNvPicPr>
          <p:nvPr/>
        </p:nvPicPr>
        <p:blipFill>
          <a:blip r:embed="rId2"/>
          <a:stretch>
            <a:fillRect/>
          </a:stretch>
        </p:blipFill>
        <p:spPr>
          <a:xfrm>
            <a:off x="7181112" y="4030548"/>
            <a:ext cx="4770783" cy="1969020"/>
          </a:xfrm>
          <a:prstGeom prst="rect">
            <a:avLst/>
          </a:prstGeom>
        </p:spPr>
      </p:pic>
      <p:pic>
        <p:nvPicPr>
          <p:cNvPr id="15" name="Imagen 14"/>
          <p:cNvPicPr>
            <a:picLocks noChangeAspect="1"/>
          </p:cNvPicPr>
          <p:nvPr/>
        </p:nvPicPr>
        <p:blipFill>
          <a:blip r:embed="rId3"/>
          <a:stretch>
            <a:fillRect/>
          </a:stretch>
        </p:blipFill>
        <p:spPr>
          <a:xfrm>
            <a:off x="5088963" y="3842684"/>
            <a:ext cx="1905965" cy="1980224"/>
          </a:xfrm>
          <a:prstGeom prst="rect">
            <a:avLst/>
          </a:prstGeom>
        </p:spPr>
      </p:pic>
      <p:pic>
        <p:nvPicPr>
          <p:cNvPr id="17" name="Picture 2" descr="La Tierra (Universo Eje) | Fantendo Wiki | Fandom"/>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00386" y="3151131"/>
            <a:ext cx="1353792" cy="1353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05044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583096" y="1039396"/>
            <a:ext cx="6042991" cy="2031325"/>
          </a:xfrm>
          <a:prstGeom prst="rect">
            <a:avLst/>
          </a:prstGeom>
        </p:spPr>
        <p:txBody>
          <a:bodyPr wrap="square">
            <a:spAutoFit/>
          </a:bodyPr>
          <a:lstStyle/>
          <a:p>
            <a:r>
              <a:rPr lang="es-ES" dirty="0" smtClean="0"/>
              <a:t>De </a:t>
            </a:r>
            <a:r>
              <a:rPr lang="es-ES" dirty="0"/>
              <a:t>otro lado, el más reciente estudio epidemiológico del Instituto Nacional de Salud Mental (INSM), del Ministerio de Salud (</a:t>
            </a:r>
            <a:r>
              <a:rPr lang="es-ES" dirty="0" err="1"/>
              <a:t>Minsa</a:t>
            </a:r>
            <a:r>
              <a:rPr lang="es-ES" dirty="0"/>
              <a:t>), señaló que, en Lima Metropolitana, el 52,2% de la población sufre de estrés de moderado a severo y el 54,6% de limeños ha presentado problemas para dormir, causado principalmente por los problemas de salud, económicos o familiares a consecuencia de la COVID-19.</a:t>
            </a:r>
          </a:p>
        </p:txBody>
      </p:sp>
      <p:sp>
        <p:nvSpPr>
          <p:cNvPr id="7" name="Rectángulo 6"/>
          <p:cNvSpPr/>
          <p:nvPr/>
        </p:nvSpPr>
        <p:spPr>
          <a:xfrm>
            <a:off x="357809" y="6421397"/>
            <a:ext cx="6096000" cy="276999"/>
          </a:xfrm>
          <a:prstGeom prst="rect">
            <a:avLst/>
          </a:prstGeom>
        </p:spPr>
        <p:txBody>
          <a:bodyPr>
            <a:spAutoFit/>
          </a:bodyPr>
          <a:lstStyle/>
          <a:p>
            <a:r>
              <a:rPr lang="es-ES" sz="1200" dirty="0"/>
              <a:t>https://lacamara.pe/salud-mental-como-prioridad-de-las-empresas/</a:t>
            </a:r>
          </a:p>
        </p:txBody>
      </p:sp>
      <p:sp>
        <p:nvSpPr>
          <p:cNvPr id="11" name="Rectángulo 10"/>
          <p:cNvSpPr/>
          <p:nvPr/>
        </p:nvSpPr>
        <p:spPr>
          <a:xfrm>
            <a:off x="357809" y="5890482"/>
            <a:ext cx="6096000" cy="530915"/>
          </a:xfrm>
          <a:prstGeom prst="rect">
            <a:avLst/>
          </a:prstGeom>
        </p:spPr>
        <p:txBody>
          <a:bodyPr>
            <a:spAutoFit/>
          </a:bodyPr>
          <a:lstStyle/>
          <a:p>
            <a:r>
              <a:rPr lang="es-ES" sz="1050" dirty="0"/>
              <a:t>https://elcomercio.pe/tecnologia/ciencias/el-costo-del-trabajo-remoto-en-la-salud-mental-7-de-cada-10-peruanos-sufre-de-estres-burnout-nndc-noticia</a:t>
            </a:r>
            <a:r>
              <a:rPr lang="es-ES" dirty="0"/>
              <a:t>/</a:t>
            </a:r>
          </a:p>
        </p:txBody>
      </p:sp>
      <p:sp>
        <p:nvSpPr>
          <p:cNvPr id="12" name="Rectángulo 11"/>
          <p:cNvSpPr/>
          <p:nvPr/>
        </p:nvSpPr>
        <p:spPr>
          <a:xfrm>
            <a:off x="5685182" y="3241200"/>
            <a:ext cx="6096000" cy="2308324"/>
          </a:xfrm>
          <a:prstGeom prst="rect">
            <a:avLst/>
          </a:prstGeom>
        </p:spPr>
        <p:txBody>
          <a:bodyPr>
            <a:spAutoFit/>
          </a:bodyPr>
          <a:lstStyle/>
          <a:p>
            <a:pPr algn="r"/>
            <a:r>
              <a:rPr lang="es-ES" dirty="0"/>
              <a:t>El Perú tiene el más alto índice de rotación laboral en Latinoamérica</a:t>
            </a:r>
          </a:p>
          <a:p>
            <a:pPr algn="r"/>
            <a:r>
              <a:rPr lang="es-ES" dirty="0" smtClean="0"/>
              <a:t>El </a:t>
            </a:r>
            <a:r>
              <a:rPr lang="es-ES" dirty="0"/>
              <a:t>índice promedio de rotación laboral en el Perú llega a 20,7%, mientras que en Latinoamérica es de 10,9%. Y si de rotación voluntaria se trata, esta alta proporción se mantiene: en Latinoamérica es de 5,4%, mientras que en el Perú llega a 9,8%, de acuerdo con el estudio de Indicadores Saratoga de </a:t>
            </a:r>
            <a:r>
              <a:rPr lang="es-ES" dirty="0" err="1"/>
              <a:t>PricewaterhouseCoopers</a:t>
            </a:r>
            <a:r>
              <a:rPr lang="es-ES" dirty="0"/>
              <a:t>.</a:t>
            </a:r>
          </a:p>
        </p:txBody>
      </p:sp>
      <p:pic>
        <p:nvPicPr>
          <p:cNvPr id="13" name="Imagen 12"/>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289477553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20361" t="40806" r="48880" b="31477"/>
          <a:stretch/>
        </p:blipFill>
        <p:spPr>
          <a:xfrm>
            <a:off x="773503" y="1487298"/>
            <a:ext cx="5932097" cy="3495519"/>
          </a:xfrm>
          <a:prstGeom prst="rect">
            <a:avLst/>
          </a:prstGeom>
        </p:spPr>
      </p:pic>
      <p:sp>
        <p:nvSpPr>
          <p:cNvPr id="5" name="Rectángulo 4"/>
          <p:cNvSpPr/>
          <p:nvPr/>
        </p:nvSpPr>
        <p:spPr>
          <a:xfrm>
            <a:off x="7209183" y="1603659"/>
            <a:ext cx="4664765" cy="2031325"/>
          </a:xfrm>
          <a:prstGeom prst="rect">
            <a:avLst/>
          </a:prstGeom>
        </p:spPr>
        <p:txBody>
          <a:bodyPr wrap="square">
            <a:spAutoFit/>
          </a:bodyPr>
          <a:lstStyle/>
          <a:p>
            <a:pPr algn="r"/>
            <a:r>
              <a:rPr lang="es-ES" dirty="0"/>
              <a:t>Trabajando.com realizó un sondeo a nivel nacional en la que los 2,050 encuestados respondieron una serie de preguntas sobre el ámbito laboral. Entre ellas, se quiso saber si los peruanos han sufrido estrés y los resultados fueron que el 70% de los encuestados considera que sí ha tenido algún grado de estrés.</a:t>
            </a:r>
          </a:p>
        </p:txBody>
      </p:sp>
      <p:sp>
        <p:nvSpPr>
          <p:cNvPr id="6" name="Rectángulo 5"/>
          <p:cNvSpPr/>
          <p:nvPr/>
        </p:nvSpPr>
        <p:spPr>
          <a:xfrm>
            <a:off x="7387432" y="3762538"/>
            <a:ext cx="4486516" cy="923330"/>
          </a:xfrm>
          <a:prstGeom prst="rect">
            <a:avLst/>
          </a:prstGeom>
        </p:spPr>
        <p:txBody>
          <a:bodyPr wrap="square">
            <a:spAutoFit/>
          </a:bodyPr>
          <a:lstStyle/>
          <a:p>
            <a:pPr algn="r"/>
            <a:r>
              <a:rPr lang="es-ES" dirty="0"/>
              <a:t>El costo del trabajo remoto en la salud mental: 7 de cada 10 peruanos sufren de estrés laboral</a:t>
            </a:r>
          </a:p>
        </p:txBody>
      </p:sp>
      <p:pic>
        <p:nvPicPr>
          <p:cNvPr id="7" name="Imagen 6"/>
          <p:cNvPicPr>
            <a:picLocks noChangeAspect="1"/>
          </p:cNvPicPr>
          <p:nvPr/>
        </p:nvPicPr>
        <p:blipFill rotWithShape="1">
          <a:blip r:embed="rId3"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28561912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áfico 3"/>
          <p:cNvGraphicFramePr>
            <a:graphicFrameLocks/>
          </p:cNvGraphicFramePr>
          <p:nvPr/>
        </p:nvGraphicFramePr>
        <p:xfrm>
          <a:off x="611505" y="594360"/>
          <a:ext cx="550545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Gráfico 4"/>
          <p:cNvGraphicFramePr>
            <a:graphicFrameLocks/>
          </p:cNvGraphicFramePr>
          <p:nvPr/>
        </p:nvGraphicFramePr>
        <p:xfrm>
          <a:off x="611505" y="3601402"/>
          <a:ext cx="5505450" cy="2924175"/>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ángulo 5"/>
          <p:cNvSpPr/>
          <p:nvPr/>
        </p:nvSpPr>
        <p:spPr>
          <a:xfrm>
            <a:off x="6590685" y="1227296"/>
            <a:ext cx="5290275" cy="1477328"/>
          </a:xfrm>
          <a:prstGeom prst="rect">
            <a:avLst/>
          </a:prstGeom>
        </p:spPr>
        <p:txBody>
          <a:bodyPr wrap="square">
            <a:spAutoFit/>
          </a:bodyPr>
          <a:lstStyle/>
          <a:p>
            <a:pPr algn="r"/>
            <a:r>
              <a:rPr lang="es-ES" dirty="0"/>
              <a:t>Los principales riesgos para el bienestar que afectan a los resultados de las empresas a nivel mundial son los problemas de bienestar emocional causados por el estrés (67%), el agotamiento (burnout) (46%) y la ansiedad (37%).</a:t>
            </a:r>
          </a:p>
        </p:txBody>
      </p:sp>
      <p:pic>
        <p:nvPicPr>
          <p:cNvPr id="2050" name="Picture 2" descr="Estresados? – Dr Carlos Arévalo Silv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0686" y="2941983"/>
            <a:ext cx="5290275" cy="3916017"/>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n 6"/>
          <p:cNvPicPr>
            <a:picLocks noChangeAspect="1"/>
          </p:cNvPicPr>
          <p:nvPr/>
        </p:nvPicPr>
        <p:blipFill rotWithShape="1">
          <a:blip r:embed="rId5"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37000260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Autofit/>
          </a:bodyPr>
          <a:lstStyle/>
          <a:p>
            <a:r>
              <a:rPr lang="es-ES" b="1" dirty="0">
                <a:solidFill>
                  <a:schemeClr val="accent5">
                    <a:lumMod val="75000"/>
                  </a:schemeClr>
                </a:solidFill>
                <a:latin typeface="Gill Sans MT Condensed" panose="020B0506020104020203" pitchFamily="34" charset="0"/>
              </a:rPr>
              <a:t>EDWIN SAENZ MENDEZ</a:t>
            </a:r>
            <a:br>
              <a:rPr lang="es-ES" b="1" dirty="0">
                <a:solidFill>
                  <a:schemeClr val="accent5">
                    <a:lumMod val="75000"/>
                  </a:schemeClr>
                </a:solidFill>
                <a:latin typeface="Gill Sans MT Condensed" panose="020B0506020104020203" pitchFamily="34" charset="0"/>
              </a:rPr>
            </a:br>
            <a:r>
              <a:rPr lang="es-ES" b="1" dirty="0">
                <a:solidFill>
                  <a:schemeClr val="accent5">
                    <a:lumMod val="75000"/>
                  </a:schemeClr>
                </a:solidFill>
                <a:latin typeface="Gill Sans MT Condensed" panose="020B0506020104020203" pitchFamily="34" charset="0"/>
              </a:rPr>
              <a:t>COO-FUNDADOR </a:t>
            </a:r>
          </a:p>
        </p:txBody>
      </p:sp>
      <p:sp>
        <p:nvSpPr>
          <p:cNvPr id="3" name="Marcador de contenido 2"/>
          <p:cNvSpPr>
            <a:spLocks noGrp="1"/>
          </p:cNvSpPr>
          <p:nvPr>
            <p:ph idx="1"/>
          </p:nvPr>
        </p:nvSpPr>
        <p:spPr/>
        <p:txBody>
          <a:bodyPr>
            <a:normAutofit/>
          </a:bodyPr>
          <a:lstStyle/>
          <a:p>
            <a:pPr marL="0" indent="0" algn="just">
              <a:buNone/>
            </a:pPr>
            <a:r>
              <a:rPr lang="es-MX" sz="2200" dirty="0"/>
              <a:t>Psicólogo </a:t>
            </a:r>
            <a:r>
              <a:rPr lang="es-ES" sz="2200" dirty="0"/>
              <a:t>Organizacional </a:t>
            </a:r>
            <a:r>
              <a:rPr lang="es-MX" sz="2200" dirty="0"/>
              <a:t>con </a:t>
            </a:r>
            <a:r>
              <a:rPr lang="es-ES" sz="2200" dirty="0"/>
              <a:t>conocimientos y experiencia en la gestión y dirección del capital humano. Especialista en capacitación, selección y administración del talento humano. Soy una persona con facilidad para la comunicación efectiva, proactivo, responsable, con capacidad para trabajar bajo presión, en equipo y orientado al cumplimiento de objetivos.</a:t>
            </a:r>
          </a:p>
        </p:txBody>
      </p:sp>
      <p:pic>
        <p:nvPicPr>
          <p:cNvPr id="4" name="Imagen 3"/>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375581419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áfico 3"/>
          <p:cNvGraphicFramePr>
            <a:graphicFrameLocks/>
          </p:cNvGraphicFramePr>
          <p:nvPr/>
        </p:nvGraphicFramePr>
        <p:xfrm>
          <a:off x="661034" y="320993"/>
          <a:ext cx="5396866" cy="316515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Gráfico 4"/>
          <p:cNvGraphicFramePr>
            <a:graphicFrameLocks/>
          </p:cNvGraphicFramePr>
          <p:nvPr/>
        </p:nvGraphicFramePr>
        <p:xfrm>
          <a:off x="661034" y="3749040"/>
          <a:ext cx="5396866" cy="2914650"/>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ángulo 5"/>
          <p:cNvSpPr/>
          <p:nvPr/>
        </p:nvSpPr>
        <p:spPr>
          <a:xfrm>
            <a:off x="6261589" y="5607840"/>
            <a:ext cx="5314340" cy="369332"/>
          </a:xfrm>
          <a:prstGeom prst="rect">
            <a:avLst/>
          </a:prstGeom>
        </p:spPr>
        <p:txBody>
          <a:bodyPr wrap="none">
            <a:spAutoFit/>
          </a:bodyPr>
          <a:lstStyle/>
          <a:p>
            <a:r>
              <a:rPr lang="es-ES" b="1" dirty="0">
                <a:solidFill>
                  <a:srgbClr val="000000"/>
                </a:solidFill>
                <a:latin typeface="Assistant"/>
              </a:rPr>
              <a:t>Creación de empresas se incrementó en 11,9%</a:t>
            </a:r>
          </a:p>
        </p:txBody>
      </p:sp>
      <p:sp>
        <p:nvSpPr>
          <p:cNvPr id="7" name="Rectángulo 6"/>
          <p:cNvSpPr/>
          <p:nvPr/>
        </p:nvSpPr>
        <p:spPr>
          <a:xfrm>
            <a:off x="6217076" y="4572871"/>
            <a:ext cx="5561990" cy="830997"/>
          </a:xfrm>
          <a:prstGeom prst="rect">
            <a:avLst/>
          </a:prstGeom>
        </p:spPr>
        <p:txBody>
          <a:bodyPr wrap="square">
            <a:spAutoFit/>
          </a:bodyPr>
          <a:lstStyle/>
          <a:p>
            <a:r>
              <a:rPr lang="es-ES" b="1" dirty="0">
                <a:solidFill>
                  <a:srgbClr val="000000"/>
                </a:solidFill>
                <a:latin typeface="Assistant"/>
              </a:rPr>
              <a:t>La creación de empresas se dispara un 27,7% en 2021 y marca récord desde 2008</a:t>
            </a:r>
          </a:p>
          <a:p>
            <a:r>
              <a:rPr lang="es-ES" sz="1200" dirty="0" smtClean="0">
                <a:solidFill>
                  <a:srgbClr val="464646"/>
                </a:solidFill>
                <a:latin typeface="Duplicate Ionic"/>
              </a:rPr>
              <a:t>Fuente. </a:t>
            </a:r>
            <a:r>
              <a:rPr lang="es-ES" sz="1200" dirty="0"/>
              <a:t>Instituto Nacional de Estadística (</a:t>
            </a:r>
            <a:r>
              <a:rPr lang="es-ES" sz="1200" dirty="0" smtClean="0"/>
              <a:t>INE) – España. </a:t>
            </a:r>
            <a:endParaRPr lang="es-ES" sz="1200" b="0" i="0" dirty="0">
              <a:solidFill>
                <a:srgbClr val="464646"/>
              </a:solidFill>
              <a:effectLst/>
              <a:latin typeface="Duplicate Ionic"/>
            </a:endParaRPr>
          </a:p>
        </p:txBody>
      </p:sp>
      <p:sp>
        <p:nvSpPr>
          <p:cNvPr id="8" name="Rectángulo 7"/>
          <p:cNvSpPr/>
          <p:nvPr/>
        </p:nvSpPr>
        <p:spPr>
          <a:xfrm>
            <a:off x="6261589" y="5904145"/>
            <a:ext cx="4493089" cy="276999"/>
          </a:xfrm>
          <a:prstGeom prst="rect">
            <a:avLst/>
          </a:prstGeom>
        </p:spPr>
        <p:txBody>
          <a:bodyPr wrap="none">
            <a:spAutoFit/>
          </a:bodyPr>
          <a:lstStyle/>
          <a:p>
            <a:r>
              <a:rPr lang="es-ES" sz="1200" dirty="0">
                <a:solidFill>
                  <a:srgbClr val="464646"/>
                </a:solidFill>
                <a:latin typeface="Duplicate Ionic"/>
              </a:rPr>
              <a:t>Fuente. </a:t>
            </a:r>
            <a:r>
              <a:rPr lang="es-ES" sz="1200" dirty="0"/>
              <a:t>Instituto Nacional de </a:t>
            </a:r>
            <a:r>
              <a:rPr lang="es-ES" sz="1200" dirty="0" smtClean="0"/>
              <a:t>Estadística e Informática </a:t>
            </a:r>
            <a:r>
              <a:rPr lang="es-ES" sz="1200" dirty="0"/>
              <a:t>(</a:t>
            </a:r>
            <a:r>
              <a:rPr lang="es-ES" sz="1200" dirty="0" smtClean="0"/>
              <a:t>INEI) </a:t>
            </a:r>
            <a:r>
              <a:rPr lang="es-ES" sz="1200" dirty="0"/>
              <a:t>– </a:t>
            </a:r>
            <a:r>
              <a:rPr lang="es-ES" sz="1200" dirty="0" smtClean="0"/>
              <a:t>Perú. </a:t>
            </a:r>
            <a:endParaRPr lang="es-ES" sz="1200" dirty="0">
              <a:solidFill>
                <a:srgbClr val="464646"/>
              </a:solidFill>
              <a:latin typeface="Duplicate Ionic"/>
            </a:endParaRPr>
          </a:p>
        </p:txBody>
      </p:sp>
      <p:sp>
        <p:nvSpPr>
          <p:cNvPr id="9" name="Rectángulo 8"/>
          <p:cNvSpPr/>
          <p:nvPr/>
        </p:nvSpPr>
        <p:spPr>
          <a:xfrm>
            <a:off x="6201508" y="2613206"/>
            <a:ext cx="5434502" cy="1754326"/>
          </a:xfrm>
          <a:prstGeom prst="rect">
            <a:avLst/>
          </a:prstGeom>
        </p:spPr>
        <p:txBody>
          <a:bodyPr wrap="square">
            <a:spAutoFit/>
          </a:bodyPr>
          <a:lstStyle/>
          <a:p>
            <a:pPr algn="just"/>
            <a:r>
              <a:rPr lang="es-ES" b="1" dirty="0" smtClean="0">
                <a:solidFill>
                  <a:srgbClr val="000000"/>
                </a:solidFill>
                <a:latin typeface="Assistant"/>
              </a:rPr>
              <a:t>La </a:t>
            </a:r>
            <a:r>
              <a:rPr lang="es-ES" b="1" dirty="0">
                <a:solidFill>
                  <a:srgbClr val="000000"/>
                </a:solidFill>
                <a:latin typeface="Assistant"/>
              </a:rPr>
              <a:t>Red Europea de Promoción y Salud en el Trabajo, ha indicado que al menos entre 2,5 € y 4,8 € es la cantidad que se recupera por cada euro invertido en la salud laboral</a:t>
            </a:r>
            <a:r>
              <a:rPr lang="es-ES" b="1" dirty="0" smtClean="0">
                <a:solidFill>
                  <a:srgbClr val="000000"/>
                </a:solidFill>
                <a:latin typeface="Assistant"/>
              </a:rPr>
              <a:t>.</a:t>
            </a:r>
          </a:p>
          <a:p>
            <a:r>
              <a:rPr lang="es-ES" sz="1200" dirty="0"/>
              <a:t>Fuente: https://www.elconfidencialdigital.com/articulo/an/wellwo-programa-bienestar-laboral-gran-aliado-empresas-hora-combatir-burnout/20220512120302394818.html</a:t>
            </a:r>
            <a:endParaRPr lang="es-ES" sz="1200" dirty="0">
              <a:solidFill>
                <a:srgbClr val="000000"/>
              </a:solidFill>
              <a:latin typeface="Assistant"/>
            </a:endParaRPr>
          </a:p>
        </p:txBody>
      </p:sp>
      <p:sp>
        <p:nvSpPr>
          <p:cNvPr id="10" name="Rectángulo 9"/>
          <p:cNvSpPr/>
          <p:nvPr/>
        </p:nvSpPr>
        <p:spPr>
          <a:xfrm>
            <a:off x="6201508" y="419518"/>
            <a:ext cx="6096000" cy="646331"/>
          </a:xfrm>
          <a:prstGeom prst="rect">
            <a:avLst/>
          </a:prstGeom>
        </p:spPr>
        <p:txBody>
          <a:bodyPr>
            <a:spAutoFit/>
          </a:bodyPr>
          <a:lstStyle/>
          <a:p>
            <a:r>
              <a:rPr lang="es-ES" dirty="0" smtClean="0">
                <a:solidFill>
                  <a:srgbClr val="000000"/>
                </a:solidFill>
                <a:latin typeface="open sans" panose="020B0604020202020204" charset="0"/>
              </a:rPr>
              <a:t>El </a:t>
            </a:r>
            <a:r>
              <a:rPr lang="es-ES" dirty="0">
                <a:solidFill>
                  <a:srgbClr val="000000"/>
                </a:solidFill>
                <a:latin typeface="open sans" panose="020B0604020202020204" charset="0"/>
              </a:rPr>
              <a:t>estrés laboral </a:t>
            </a:r>
            <a:r>
              <a:rPr lang="es-ES" b="1" dirty="0">
                <a:solidFill>
                  <a:srgbClr val="000000"/>
                </a:solidFill>
                <a:latin typeface="open sans" panose="020B0604020202020204" charset="0"/>
              </a:rPr>
              <a:t>está costando 20.000 millones de </a:t>
            </a:r>
            <a:r>
              <a:rPr lang="es-ES" b="1" dirty="0" smtClean="0">
                <a:solidFill>
                  <a:srgbClr val="000000"/>
                </a:solidFill>
                <a:latin typeface="open sans" panose="020B0604020202020204" charset="0"/>
              </a:rPr>
              <a:t>euros</a:t>
            </a:r>
            <a:r>
              <a:rPr lang="es-ES" dirty="0">
                <a:solidFill>
                  <a:srgbClr val="000000"/>
                </a:solidFill>
                <a:latin typeface="open sans" panose="020B0604020202020204" charset="0"/>
              </a:rPr>
              <a:t> </a:t>
            </a:r>
            <a:r>
              <a:rPr lang="es-ES" b="1" dirty="0" smtClean="0">
                <a:solidFill>
                  <a:srgbClr val="000000"/>
                </a:solidFill>
                <a:latin typeface="open sans" panose="020B0604020202020204" charset="0"/>
              </a:rPr>
              <a:t> cada </a:t>
            </a:r>
            <a:r>
              <a:rPr lang="es-ES" b="1" dirty="0">
                <a:solidFill>
                  <a:srgbClr val="000000"/>
                </a:solidFill>
                <a:latin typeface="open sans" panose="020B0604020202020204" charset="0"/>
              </a:rPr>
              <a:t>año</a:t>
            </a:r>
            <a:r>
              <a:rPr lang="es-ES" dirty="0">
                <a:solidFill>
                  <a:srgbClr val="000000"/>
                </a:solidFill>
                <a:latin typeface="open sans" panose="020B0604020202020204" charset="0"/>
              </a:rPr>
              <a:t> en </a:t>
            </a:r>
            <a:r>
              <a:rPr lang="es-ES" dirty="0" smtClean="0">
                <a:solidFill>
                  <a:srgbClr val="000000"/>
                </a:solidFill>
                <a:latin typeface="open sans" panose="020B0604020202020204" charset="0"/>
              </a:rPr>
              <a:t>Europa.</a:t>
            </a:r>
          </a:p>
        </p:txBody>
      </p:sp>
      <p:sp>
        <p:nvSpPr>
          <p:cNvPr id="11" name="Rectángulo 10"/>
          <p:cNvSpPr/>
          <p:nvPr/>
        </p:nvSpPr>
        <p:spPr>
          <a:xfrm>
            <a:off x="6179832" y="1296682"/>
            <a:ext cx="5599234" cy="584775"/>
          </a:xfrm>
          <a:prstGeom prst="rect">
            <a:avLst/>
          </a:prstGeom>
        </p:spPr>
        <p:txBody>
          <a:bodyPr wrap="square">
            <a:spAutoFit/>
          </a:bodyPr>
          <a:lstStyle/>
          <a:p>
            <a:r>
              <a:rPr lang="es-ES" sz="1600" b="1" dirty="0" smtClean="0">
                <a:solidFill>
                  <a:srgbClr val="000000"/>
                </a:solidFill>
                <a:latin typeface="open sans" panose="020B0604020202020204" charset="0"/>
              </a:rPr>
              <a:t>Los </a:t>
            </a:r>
            <a:r>
              <a:rPr lang="es-ES" sz="1600" b="1" dirty="0">
                <a:solidFill>
                  <a:srgbClr val="000000"/>
                </a:solidFill>
                <a:latin typeface="open sans" panose="020B0604020202020204" charset="0"/>
              </a:rPr>
              <a:t>problemas de salud mental son la segunda causa de baja laboral</a:t>
            </a:r>
            <a:r>
              <a:rPr lang="es-ES" sz="1600" dirty="0">
                <a:solidFill>
                  <a:srgbClr val="000000"/>
                </a:solidFill>
                <a:latin typeface="open sans" panose="020B0604020202020204" charset="0"/>
              </a:rPr>
              <a:t>, y afectan al 22% de los </a:t>
            </a:r>
            <a:r>
              <a:rPr lang="es-ES" sz="1600" dirty="0" smtClean="0">
                <a:solidFill>
                  <a:srgbClr val="000000"/>
                </a:solidFill>
                <a:latin typeface="open sans" panose="020B0604020202020204" charset="0"/>
              </a:rPr>
              <a:t>trabajadores.</a:t>
            </a:r>
            <a:endParaRPr lang="es-ES" sz="1600" dirty="0"/>
          </a:p>
        </p:txBody>
      </p:sp>
      <p:sp>
        <p:nvSpPr>
          <p:cNvPr id="12" name="Rectángulo 11"/>
          <p:cNvSpPr/>
          <p:nvPr/>
        </p:nvSpPr>
        <p:spPr>
          <a:xfrm>
            <a:off x="6201508" y="1843126"/>
            <a:ext cx="6096000" cy="461665"/>
          </a:xfrm>
          <a:prstGeom prst="rect">
            <a:avLst/>
          </a:prstGeom>
        </p:spPr>
        <p:txBody>
          <a:bodyPr>
            <a:spAutoFit/>
          </a:bodyPr>
          <a:lstStyle/>
          <a:p>
            <a:r>
              <a:rPr lang="es-ES" sz="1200" dirty="0">
                <a:solidFill>
                  <a:srgbClr val="000000"/>
                </a:solidFill>
                <a:latin typeface="open sans" panose="020B0604020202020204" charset="0"/>
              </a:rPr>
              <a:t>Fuente: https://www.huffingtonpost.es/entry/las-claves-de-la-estrategia-de-salud-mental-que-impulsa-hoy-el-gobierno_es_61aa2028e4b0f398af202f5a</a:t>
            </a:r>
            <a:endParaRPr lang="es-ES" sz="1200" dirty="0"/>
          </a:p>
        </p:txBody>
      </p:sp>
    </p:spTree>
    <p:extLst>
      <p:ext uri="{BB962C8B-B14F-4D97-AF65-F5344CB8AC3E}">
        <p14:creationId xmlns:p14="http://schemas.microsoft.com/office/powerpoint/2010/main" val="5910626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563267" y="1799561"/>
            <a:ext cx="10977489" cy="369332"/>
          </a:xfrm>
          <a:prstGeom prst="rect">
            <a:avLst/>
          </a:prstGeom>
          <a:noFill/>
        </p:spPr>
        <p:txBody>
          <a:bodyPr wrap="square" rtlCol="0">
            <a:spAutoFit/>
          </a:bodyPr>
          <a:lstStyle/>
          <a:p>
            <a:r>
              <a:rPr lang="es-ES" dirty="0" smtClean="0"/>
              <a:t> </a:t>
            </a:r>
            <a:r>
              <a:rPr lang="es-ES" b="1" dirty="0" smtClean="0"/>
              <a:t>¿A quien nos dirigimos?</a:t>
            </a:r>
          </a:p>
        </p:txBody>
      </p:sp>
      <p:sp>
        <p:nvSpPr>
          <p:cNvPr id="5" name="CuadroTexto 4"/>
          <p:cNvSpPr txBox="1"/>
          <p:nvPr/>
        </p:nvSpPr>
        <p:spPr>
          <a:xfrm>
            <a:off x="515306" y="6414052"/>
            <a:ext cx="10977489" cy="2031325"/>
          </a:xfrm>
          <a:prstGeom prst="rect">
            <a:avLst/>
          </a:prstGeom>
          <a:noFill/>
        </p:spPr>
        <p:txBody>
          <a:bodyPr wrap="square" rtlCol="0">
            <a:spAutoFit/>
          </a:bodyPr>
          <a:lstStyle/>
          <a:p>
            <a:endParaRPr lang="es-ES" b="0" i="0" dirty="0" smtClean="0">
              <a:effectLst/>
              <a:latin typeface="Arial" panose="020B0604020202020204" pitchFamily="34" charset="0"/>
              <a:cs typeface="Arial" panose="020B0604020202020204" pitchFamily="34" charset="0"/>
            </a:endParaRPr>
          </a:p>
          <a:p>
            <a:endParaRPr lang="es-ES" b="0" i="0" dirty="0" smtClean="0">
              <a:effectLst/>
              <a:latin typeface="Arial" panose="020B0604020202020204" pitchFamily="34" charset="0"/>
              <a:cs typeface="Arial" panose="020B0604020202020204" pitchFamily="34" charset="0"/>
            </a:endParaRPr>
          </a:p>
          <a:p>
            <a:endParaRPr lang="es-ES" dirty="0">
              <a:latin typeface="Arial" panose="020B0604020202020204" pitchFamily="34" charset="0"/>
              <a:cs typeface="Arial" panose="020B0604020202020204" pitchFamily="34" charset="0"/>
            </a:endParaRPr>
          </a:p>
          <a:p>
            <a:endParaRPr lang="es-ES" dirty="0" smtClean="0"/>
          </a:p>
          <a:p>
            <a:endParaRPr lang="es-ES" dirty="0" smtClean="0"/>
          </a:p>
          <a:p>
            <a:endParaRPr lang="es-ES" dirty="0"/>
          </a:p>
          <a:p>
            <a:endParaRPr lang="es-ES" dirty="0"/>
          </a:p>
        </p:txBody>
      </p:sp>
      <p:sp>
        <p:nvSpPr>
          <p:cNvPr id="8" name="CuadroTexto 7"/>
          <p:cNvSpPr txBox="1"/>
          <p:nvPr/>
        </p:nvSpPr>
        <p:spPr>
          <a:xfrm>
            <a:off x="621323" y="1365236"/>
            <a:ext cx="7966710" cy="377190"/>
          </a:xfrm>
          <a:prstGeom prst="rect">
            <a:avLst/>
          </a:prstGeom>
          <a:noFill/>
        </p:spPr>
        <p:txBody>
          <a:bodyPr wrap="square" rtlCol="0">
            <a:spAutoFit/>
          </a:bodyPr>
          <a:lstStyle/>
          <a:p>
            <a:r>
              <a:rPr lang="es-ES" b="1" dirty="0" smtClean="0"/>
              <a:t>SEGMENTACION DE CLIENTE</a:t>
            </a:r>
            <a:endParaRPr lang="es-ES" b="1" dirty="0"/>
          </a:p>
        </p:txBody>
      </p:sp>
      <p:sp>
        <p:nvSpPr>
          <p:cNvPr id="6" name="Título 1"/>
          <p:cNvSpPr>
            <a:spLocks noGrp="1"/>
          </p:cNvSpPr>
          <p:nvPr>
            <p:ph type="title"/>
          </p:nvPr>
        </p:nvSpPr>
        <p:spPr>
          <a:xfrm>
            <a:off x="621323" y="39673"/>
            <a:ext cx="10515600" cy="1325563"/>
          </a:xfrm>
        </p:spPr>
        <p:txBody>
          <a:bodyPr>
            <a:normAutofit/>
          </a:bodyPr>
          <a:lstStyle/>
          <a:p>
            <a:pPr lvl="0"/>
            <a:r>
              <a:rPr lang="en-US" sz="5400" b="1" dirty="0">
                <a:solidFill>
                  <a:schemeClr val="accent5">
                    <a:lumMod val="75000"/>
                  </a:schemeClr>
                </a:solidFill>
                <a:latin typeface="Gill Sans MT Condensed" panose="020B0506020104020203" pitchFamily="34" charset="0"/>
                <a:sym typeface="Merriweather"/>
              </a:rPr>
              <a:t>MODELO DE NEGOCIO</a:t>
            </a:r>
            <a:endParaRPr lang="es-ES" sz="5400" b="1" dirty="0">
              <a:solidFill>
                <a:schemeClr val="accent5">
                  <a:lumMod val="75000"/>
                </a:schemeClr>
              </a:solidFill>
              <a:latin typeface="Gill Sans MT Condensed" panose="020B0506020104020203" pitchFamily="34" charset="0"/>
            </a:endParaRPr>
          </a:p>
        </p:txBody>
      </p:sp>
      <p:pic>
        <p:nvPicPr>
          <p:cNvPr id="7" name="Imagen 6"/>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
        <p:nvSpPr>
          <p:cNvPr id="2" name="Rectángulo 1"/>
          <p:cNvSpPr/>
          <p:nvPr/>
        </p:nvSpPr>
        <p:spPr>
          <a:xfrm>
            <a:off x="563267" y="2263133"/>
            <a:ext cx="11093599" cy="2585323"/>
          </a:xfrm>
          <a:prstGeom prst="rect">
            <a:avLst/>
          </a:prstGeom>
        </p:spPr>
        <p:txBody>
          <a:bodyPr wrap="square">
            <a:spAutoFit/>
          </a:bodyPr>
          <a:lstStyle/>
          <a:p>
            <a:pPr algn="just"/>
            <a:r>
              <a:rPr lang="es-ES" dirty="0"/>
              <a:t>El rubro de empresas el cual nos vamos a dirigir inicialmente será el rubro </a:t>
            </a:r>
            <a:r>
              <a:rPr lang="es-ES" b="1" dirty="0"/>
              <a:t>RETAIL: LOS SUPERMERCADOS y LAS TIENDAS DEPARTAMENTALES.</a:t>
            </a:r>
          </a:p>
          <a:p>
            <a:pPr algn="just"/>
            <a:endParaRPr lang="es-ES" dirty="0"/>
          </a:p>
          <a:p>
            <a:pPr algn="just"/>
            <a:r>
              <a:rPr lang="es-ES" dirty="0"/>
              <a:t>Por las siguientes razones</a:t>
            </a:r>
            <a:r>
              <a:rPr lang="es-ES" dirty="0" smtClean="0"/>
              <a:t>:</a:t>
            </a:r>
          </a:p>
          <a:p>
            <a:pPr algn="just"/>
            <a:endParaRPr lang="es-ES" dirty="0"/>
          </a:p>
          <a:p>
            <a:pPr marL="285750" indent="-285750" algn="just">
              <a:buFont typeface="Arial" panose="020B0604020202020204" pitchFamily="34" charset="0"/>
              <a:buChar char="•"/>
            </a:pPr>
            <a:r>
              <a:rPr lang="es-ES" dirty="0"/>
              <a:t>Tratan directamente al cliente, en ocasiones tienen que lidiar con “clientes difíciles”</a:t>
            </a:r>
          </a:p>
          <a:p>
            <a:pPr marL="285750" indent="-285750" algn="just">
              <a:buFont typeface="Arial" panose="020B0604020202020204" pitchFamily="34" charset="0"/>
              <a:buChar char="•"/>
            </a:pPr>
            <a:r>
              <a:rPr lang="es-ES" dirty="0"/>
              <a:t>Logran cumplir la cuota de venta mensual generando mayor presión en el día a día. </a:t>
            </a:r>
          </a:p>
          <a:p>
            <a:pPr marL="285750" indent="-285750" algn="just">
              <a:buFont typeface="Arial" panose="020B0604020202020204" pitchFamily="34" charset="0"/>
              <a:buChar char="•"/>
            </a:pPr>
            <a:r>
              <a:rPr lang="es-ES" dirty="0"/>
              <a:t>Presentan una supervisión constante y en ocasiones llega ser rígida y autocrática.</a:t>
            </a:r>
          </a:p>
          <a:p>
            <a:pPr marL="285750" indent="-285750" algn="just">
              <a:buFont typeface="Arial" panose="020B0604020202020204" pitchFamily="34" charset="0"/>
              <a:buChar char="•"/>
            </a:pPr>
            <a:r>
              <a:rPr lang="es-ES" dirty="0"/>
              <a:t>Modo de pago de su remuneración es de modalidad variable</a:t>
            </a:r>
            <a:r>
              <a:rPr lang="es-ES" dirty="0" smtClean="0"/>
              <a:t>.</a:t>
            </a:r>
            <a:endParaRPr lang="es-ES" dirty="0"/>
          </a:p>
        </p:txBody>
      </p:sp>
      <p:sp>
        <p:nvSpPr>
          <p:cNvPr id="3" name="Rectángulo 2"/>
          <p:cNvSpPr/>
          <p:nvPr/>
        </p:nvSpPr>
        <p:spPr>
          <a:xfrm>
            <a:off x="5698435" y="5064255"/>
            <a:ext cx="6096000" cy="923330"/>
          </a:xfrm>
          <a:prstGeom prst="rect">
            <a:avLst/>
          </a:prstGeom>
        </p:spPr>
        <p:txBody>
          <a:bodyPr>
            <a:spAutoFit/>
          </a:bodyPr>
          <a:lstStyle/>
          <a:p>
            <a:pPr marL="342900" indent="-342900" algn="just">
              <a:buFont typeface="Wingdings" panose="05000000000000000000" pitchFamily="2" charset="2"/>
              <a:buChar char="ü"/>
            </a:pPr>
            <a:r>
              <a:rPr lang="es-ES" b="1" i="1" dirty="0"/>
              <a:t>Según la OIT el 85% de trabajadores del rubro comercial del sector RETAIL padecen de estrés laboral, causado por la misma dinámica de sus funciones. </a:t>
            </a:r>
          </a:p>
        </p:txBody>
      </p:sp>
      <p:sp>
        <p:nvSpPr>
          <p:cNvPr id="10" name="Rectángulo 9"/>
          <p:cNvSpPr/>
          <p:nvPr/>
        </p:nvSpPr>
        <p:spPr>
          <a:xfrm>
            <a:off x="6004050" y="6198147"/>
            <a:ext cx="6096000" cy="461665"/>
          </a:xfrm>
          <a:prstGeom prst="rect">
            <a:avLst/>
          </a:prstGeom>
        </p:spPr>
        <p:txBody>
          <a:bodyPr>
            <a:spAutoFit/>
          </a:bodyPr>
          <a:lstStyle/>
          <a:p>
            <a:pPr lvl="0" algn="just"/>
            <a:r>
              <a:rPr lang="es-ES" sz="800" dirty="0">
                <a:solidFill>
                  <a:srgbClr val="2C3E50"/>
                </a:solidFill>
                <a:latin typeface="Lato"/>
              </a:rPr>
              <a:t>Álvarez Silva, L. A., &amp; Espinoza Samaniego, C. E. (2018). Diagnóstico de estrés laboral en los trabajadores de una empresa comercial: Diagnosis of </a:t>
            </a:r>
            <a:r>
              <a:rPr lang="es-ES" sz="800" dirty="0" err="1">
                <a:solidFill>
                  <a:srgbClr val="2C3E50"/>
                </a:solidFill>
                <a:latin typeface="Lato"/>
              </a:rPr>
              <a:t>work</a:t>
            </a:r>
            <a:r>
              <a:rPr lang="es-ES" sz="800" dirty="0">
                <a:solidFill>
                  <a:srgbClr val="2C3E50"/>
                </a:solidFill>
                <a:latin typeface="Lato"/>
              </a:rPr>
              <a:t> stress in </a:t>
            </a:r>
            <a:r>
              <a:rPr lang="es-ES" sz="800" dirty="0" err="1">
                <a:solidFill>
                  <a:srgbClr val="2C3E50"/>
                </a:solidFill>
                <a:latin typeface="Lato"/>
              </a:rPr>
              <a:t>the</a:t>
            </a:r>
            <a:r>
              <a:rPr lang="es-ES" sz="800" dirty="0">
                <a:solidFill>
                  <a:srgbClr val="2C3E50"/>
                </a:solidFill>
                <a:latin typeface="Lato"/>
              </a:rPr>
              <a:t> </a:t>
            </a:r>
            <a:r>
              <a:rPr lang="es-ES" sz="800" dirty="0" err="1">
                <a:solidFill>
                  <a:srgbClr val="2C3E50"/>
                </a:solidFill>
                <a:latin typeface="Lato"/>
              </a:rPr>
              <a:t>workers</a:t>
            </a:r>
            <a:r>
              <a:rPr lang="es-ES" sz="800" dirty="0">
                <a:solidFill>
                  <a:srgbClr val="2C3E50"/>
                </a:solidFill>
                <a:latin typeface="Lato"/>
              </a:rPr>
              <a:t> of a </a:t>
            </a:r>
            <a:r>
              <a:rPr lang="es-ES" sz="800" dirty="0" err="1">
                <a:solidFill>
                  <a:srgbClr val="2C3E50"/>
                </a:solidFill>
                <a:latin typeface="Lato"/>
              </a:rPr>
              <a:t>commercial</a:t>
            </a:r>
            <a:r>
              <a:rPr lang="es-ES" sz="800" dirty="0">
                <a:solidFill>
                  <a:srgbClr val="2C3E50"/>
                </a:solidFill>
                <a:latin typeface="Lato"/>
              </a:rPr>
              <a:t> </a:t>
            </a:r>
            <a:r>
              <a:rPr lang="es-ES" sz="800" dirty="0" err="1">
                <a:solidFill>
                  <a:srgbClr val="2C3E50"/>
                </a:solidFill>
                <a:latin typeface="Lato"/>
              </a:rPr>
              <a:t>company</a:t>
            </a:r>
            <a:r>
              <a:rPr lang="es-ES" sz="800" dirty="0">
                <a:solidFill>
                  <a:srgbClr val="2C3E50"/>
                </a:solidFill>
                <a:latin typeface="Lato"/>
              </a:rPr>
              <a:t>. </a:t>
            </a:r>
            <a:r>
              <a:rPr lang="es-ES" sz="800" i="1" dirty="0">
                <a:solidFill>
                  <a:srgbClr val="2C3E50"/>
                </a:solidFill>
                <a:latin typeface="Lato"/>
              </a:rPr>
              <a:t>Centro Sur</a:t>
            </a:r>
            <a:r>
              <a:rPr lang="es-ES" sz="800" dirty="0">
                <a:solidFill>
                  <a:srgbClr val="2C3E50"/>
                </a:solidFill>
                <a:latin typeface="Lato"/>
              </a:rPr>
              <a:t>, </a:t>
            </a:r>
            <a:r>
              <a:rPr lang="es-ES" sz="800" i="1" dirty="0">
                <a:solidFill>
                  <a:srgbClr val="2C3E50"/>
                </a:solidFill>
                <a:latin typeface="Lato"/>
              </a:rPr>
              <a:t>2</a:t>
            </a:r>
            <a:r>
              <a:rPr lang="es-ES" sz="800" dirty="0">
                <a:solidFill>
                  <a:srgbClr val="2C3E50"/>
                </a:solidFill>
                <a:latin typeface="Lato"/>
              </a:rPr>
              <a:t>(2), 50–84. https://doi.org/10.37955/cs.v2i2.15</a:t>
            </a:r>
            <a:endParaRPr lang="es-ES" sz="800" dirty="0">
              <a:solidFill>
                <a:prstClr val="black"/>
              </a:solidFill>
            </a:endParaRPr>
          </a:p>
        </p:txBody>
      </p:sp>
    </p:spTree>
    <p:extLst>
      <p:ext uri="{BB962C8B-B14F-4D97-AF65-F5344CB8AC3E}">
        <p14:creationId xmlns:p14="http://schemas.microsoft.com/office/powerpoint/2010/main" val="189043333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639416" y="3103378"/>
            <a:ext cx="10716038" cy="2585323"/>
          </a:xfrm>
          <a:prstGeom prst="rect">
            <a:avLst/>
          </a:prstGeom>
        </p:spPr>
        <p:txBody>
          <a:bodyPr wrap="square">
            <a:spAutoFit/>
          </a:bodyPr>
          <a:lstStyle/>
          <a:p>
            <a:pPr algn="just"/>
            <a:r>
              <a:rPr lang="es-ES" dirty="0" smtClean="0"/>
              <a:t>Las cuales están orientadas </a:t>
            </a:r>
            <a:r>
              <a:rPr lang="es-ES" dirty="0"/>
              <a:t>a </a:t>
            </a:r>
            <a:r>
              <a:rPr lang="es-ES" dirty="0" smtClean="0"/>
              <a:t>la consecución </a:t>
            </a:r>
            <a:r>
              <a:rPr lang="es-ES" dirty="0"/>
              <a:t>de resultados. La propia cultura de la organización promueve </a:t>
            </a:r>
            <a:r>
              <a:rPr lang="es-ES" dirty="0" smtClean="0"/>
              <a:t>y empuja </a:t>
            </a:r>
            <a:r>
              <a:rPr lang="es-ES" dirty="0"/>
              <a:t>a que los perfiles de sus miembros sean competitivos (</a:t>
            </a:r>
            <a:r>
              <a:rPr lang="es-ES" dirty="0" smtClean="0"/>
              <a:t>incluso internamente</a:t>
            </a:r>
            <a:r>
              <a:rPr lang="es-ES" dirty="0"/>
              <a:t>) y, por consiguiente, enfocados a la obtención de resultados </a:t>
            </a:r>
            <a:r>
              <a:rPr lang="es-ES" dirty="0" smtClean="0"/>
              <a:t>en tiempo </a:t>
            </a:r>
            <a:r>
              <a:rPr lang="es-ES" dirty="0"/>
              <a:t>y forma. </a:t>
            </a:r>
            <a:r>
              <a:rPr lang="es-ES" dirty="0" smtClean="0"/>
              <a:t>El </a:t>
            </a:r>
            <a:r>
              <a:rPr lang="es-ES" dirty="0"/>
              <a:t>estilo </a:t>
            </a:r>
            <a:r>
              <a:rPr lang="es-ES" dirty="0" smtClean="0"/>
              <a:t>directivo promueve </a:t>
            </a:r>
            <a:r>
              <a:rPr lang="es-ES" dirty="0"/>
              <a:t>la agresividad de sus componentes como resorte para </a:t>
            </a:r>
            <a:r>
              <a:rPr lang="es-ES" dirty="0" smtClean="0"/>
              <a:t>alcanzar objetivos ambiciosos. Es </a:t>
            </a:r>
            <a:r>
              <a:rPr lang="es-ES" dirty="0"/>
              <a:t>por ello que los valores compartidos con sus miembros se basan en </a:t>
            </a:r>
            <a:r>
              <a:rPr lang="es-ES" dirty="0" smtClean="0"/>
              <a:t>la agresividad</a:t>
            </a:r>
            <a:r>
              <a:rPr lang="es-ES" dirty="0"/>
              <a:t>, el espíritu ganador y, en última instancia, </a:t>
            </a:r>
            <a:r>
              <a:rPr lang="es-ES" dirty="0" smtClean="0"/>
              <a:t>la materialización en objetivos </a:t>
            </a:r>
            <a:r>
              <a:rPr lang="es-ES" dirty="0"/>
              <a:t>concretos en un mercado donde la estrategia se concibe como </a:t>
            </a:r>
            <a:r>
              <a:rPr lang="es-ES" dirty="0" smtClean="0"/>
              <a:t>un juego </a:t>
            </a:r>
            <a:r>
              <a:rPr lang="es-ES" dirty="0"/>
              <a:t>de “suma cero”. Así pues, la feroz competencia desarrollada </a:t>
            </a:r>
            <a:r>
              <a:rPr lang="es-ES" dirty="0" smtClean="0"/>
              <a:t>termina convirtiéndose </a:t>
            </a:r>
            <a:r>
              <a:rPr lang="es-ES" dirty="0"/>
              <a:t>en el “ser” o “no ser” de la organización. El éxito </a:t>
            </a:r>
            <a:r>
              <a:rPr lang="es-ES" dirty="0" smtClean="0"/>
              <a:t>se basa más que </a:t>
            </a:r>
            <a:r>
              <a:rPr lang="es-ES" dirty="0"/>
              <a:t>en la consolidación del nicho de mercado, en alcanzar la máxima </a:t>
            </a:r>
            <a:r>
              <a:rPr lang="es-ES" dirty="0" smtClean="0"/>
              <a:t>cuota de </a:t>
            </a:r>
            <a:r>
              <a:rPr lang="es-ES" dirty="0"/>
              <a:t>mercado posible o, si se quiere, en una posición de liderazgo hegemónico </a:t>
            </a:r>
            <a:r>
              <a:rPr lang="es-ES" dirty="0" smtClean="0"/>
              <a:t>a todas </a:t>
            </a:r>
            <a:r>
              <a:rPr lang="es-ES" dirty="0"/>
              <a:t>luces.</a:t>
            </a:r>
          </a:p>
        </p:txBody>
      </p:sp>
      <p:sp>
        <p:nvSpPr>
          <p:cNvPr id="2" name="Rectángulo 1"/>
          <p:cNvSpPr/>
          <p:nvPr/>
        </p:nvSpPr>
        <p:spPr>
          <a:xfrm>
            <a:off x="743778" y="1180028"/>
            <a:ext cx="10611677" cy="1754326"/>
          </a:xfrm>
          <a:prstGeom prst="rect">
            <a:avLst/>
          </a:prstGeom>
        </p:spPr>
        <p:txBody>
          <a:bodyPr wrap="square">
            <a:spAutoFit/>
          </a:bodyPr>
          <a:lstStyle/>
          <a:p>
            <a:r>
              <a:rPr lang="es-ES" b="1" dirty="0"/>
              <a:t>¿Qué segmento consideramos?</a:t>
            </a:r>
          </a:p>
          <a:p>
            <a:pPr marL="285750" indent="-285750">
              <a:buFont typeface="Arial" panose="020B0604020202020204" pitchFamily="34" charset="0"/>
              <a:buChar char="•"/>
            </a:pPr>
            <a:endParaRPr lang="es-ES" dirty="0"/>
          </a:p>
          <a:p>
            <a:pPr marL="285750" indent="-285750">
              <a:buFont typeface="Wingdings" panose="05000000000000000000" pitchFamily="2" charset="2"/>
              <a:buChar char="ü"/>
            </a:pPr>
            <a:r>
              <a:rPr lang="es-ES" dirty="0"/>
              <a:t>Diversas empresas con colaboradores que presentan un alto nivel de responsabilidad y una carga de trabajo más </a:t>
            </a:r>
            <a:r>
              <a:rPr lang="es-ES" dirty="0" smtClean="0"/>
              <a:t>pesada como el </a:t>
            </a:r>
            <a:r>
              <a:rPr lang="es-ES" b="1" dirty="0" smtClean="0"/>
              <a:t>SECTOR RETAIL.</a:t>
            </a:r>
            <a:endParaRPr lang="es-ES" b="1" dirty="0"/>
          </a:p>
          <a:p>
            <a:pPr marL="285750" indent="-285750">
              <a:buFont typeface="Wingdings" panose="05000000000000000000" pitchFamily="2" charset="2"/>
              <a:buChar char="ü"/>
            </a:pPr>
            <a:r>
              <a:rPr lang="es-ES" dirty="0" smtClean="0"/>
              <a:t>Empresas del </a:t>
            </a:r>
            <a:r>
              <a:rPr lang="es-ES" b="1" dirty="0" smtClean="0"/>
              <a:t>SECTOR RETAIL </a:t>
            </a:r>
            <a:r>
              <a:rPr lang="es-ES" dirty="0" smtClean="0"/>
              <a:t>con </a:t>
            </a:r>
            <a:r>
              <a:rPr lang="es-ES" dirty="0"/>
              <a:t>colaboradores que tienen un ambiente de trabajo tóxico.</a:t>
            </a:r>
          </a:p>
          <a:p>
            <a:pPr marL="285750" indent="-285750">
              <a:buFont typeface="Wingdings" panose="05000000000000000000" pitchFamily="2" charset="2"/>
              <a:buChar char="ü"/>
            </a:pPr>
            <a:r>
              <a:rPr lang="es-ES" dirty="0"/>
              <a:t>Empresas del </a:t>
            </a:r>
            <a:r>
              <a:rPr lang="es-ES" b="1" dirty="0"/>
              <a:t>SECTOR RETAIL </a:t>
            </a:r>
            <a:r>
              <a:rPr lang="es-ES" dirty="0" smtClean="0"/>
              <a:t>que </a:t>
            </a:r>
            <a:r>
              <a:rPr lang="es-ES" dirty="0"/>
              <a:t>requerir desarrollar competencias laborales (High Potencial</a:t>
            </a:r>
            <a:r>
              <a:rPr lang="es-ES" dirty="0" smtClean="0"/>
              <a:t>).</a:t>
            </a:r>
            <a:endParaRPr lang="es-ES" dirty="0"/>
          </a:p>
        </p:txBody>
      </p:sp>
      <p:pic>
        <p:nvPicPr>
          <p:cNvPr id="5" name="Imagen 4"/>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
        <p:nvSpPr>
          <p:cNvPr id="8" name="Rectángulo 7"/>
          <p:cNvSpPr/>
          <p:nvPr/>
        </p:nvSpPr>
        <p:spPr>
          <a:xfrm>
            <a:off x="743777" y="6165502"/>
            <a:ext cx="10611677" cy="307777"/>
          </a:xfrm>
          <a:prstGeom prst="rect">
            <a:avLst/>
          </a:prstGeom>
        </p:spPr>
        <p:txBody>
          <a:bodyPr wrap="square">
            <a:spAutoFit/>
          </a:bodyPr>
          <a:lstStyle/>
          <a:p>
            <a:r>
              <a:rPr lang="es-ES" sz="1400" dirty="0" smtClean="0"/>
              <a:t>Cameron y </a:t>
            </a:r>
            <a:r>
              <a:rPr lang="es-ES" sz="1400" dirty="0" err="1" smtClean="0"/>
              <a:t>Quinn</a:t>
            </a:r>
            <a:r>
              <a:rPr lang="es-ES" sz="1400" dirty="0" smtClean="0"/>
              <a:t> implementa una metodología para el estudio de la cultura organizacional basado en el modelo </a:t>
            </a:r>
            <a:r>
              <a:rPr lang="es-ES" sz="1400" dirty="0" err="1" smtClean="0"/>
              <a:t>Competing</a:t>
            </a:r>
            <a:r>
              <a:rPr lang="es-ES" sz="1400" dirty="0" smtClean="0"/>
              <a:t> </a:t>
            </a:r>
            <a:r>
              <a:rPr lang="es-ES" sz="1400" dirty="0" err="1" smtClean="0"/>
              <a:t>Values</a:t>
            </a:r>
            <a:r>
              <a:rPr lang="es-ES" sz="1400" dirty="0" smtClean="0"/>
              <a:t> Framework</a:t>
            </a:r>
            <a:endParaRPr lang="es-ES" sz="1400" dirty="0"/>
          </a:p>
        </p:txBody>
      </p:sp>
      <p:sp>
        <p:nvSpPr>
          <p:cNvPr id="10" name="Rectángulo 9"/>
          <p:cNvSpPr/>
          <p:nvPr/>
        </p:nvSpPr>
        <p:spPr>
          <a:xfrm>
            <a:off x="743776" y="6473279"/>
            <a:ext cx="9250017" cy="276999"/>
          </a:xfrm>
          <a:prstGeom prst="rect">
            <a:avLst/>
          </a:prstGeom>
        </p:spPr>
        <p:txBody>
          <a:bodyPr wrap="square">
            <a:spAutoFit/>
          </a:bodyPr>
          <a:lstStyle/>
          <a:p>
            <a:r>
              <a:rPr lang="es-ES" sz="1200" dirty="0"/>
              <a:t>https://www.researchgate.net/figure/Tipos-de-cultura-segun-Cameron-y-Quinn-1999_fig2_263319182</a:t>
            </a:r>
          </a:p>
        </p:txBody>
      </p:sp>
    </p:spTree>
    <p:extLst>
      <p:ext uri="{BB962C8B-B14F-4D97-AF65-F5344CB8AC3E}">
        <p14:creationId xmlns:p14="http://schemas.microsoft.com/office/powerpoint/2010/main" val="206645462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32183" y="1425299"/>
            <a:ext cx="10585174" cy="1325563"/>
          </a:xfrm>
        </p:spPr>
        <p:txBody>
          <a:bodyPr>
            <a:noAutofit/>
          </a:bodyPr>
          <a:lstStyle/>
          <a:p>
            <a:pPr algn="just"/>
            <a:r>
              <a:rPr lang="es-ES" sz="2000" dirty="0">
                <a:latin typeface="+mn-lt"/>
                <a:ea typeface="+mn-ea"/>
                <a:cs typeface="+mn-cs"/>
              </a:rPr>
              <a:t>Al cierre de abril, se contabilizaron 4849 tiendas de comercio </a:t>
            </a:r>
            <a:r>
              <a:rPr lang="es-ES" sz="2000" dirty="0" smtClean="0">
                <a:latin typeface="+mn-lt"/>
                <a:ea typeface="+mn-ea"/>
                <a:cs typeface="+mn-cs"/>
              </a:rPr>
              <a:t>en </a:t>
            </a:r>
            <a:r>
              <a:rPr lang="es-ES" sz="2000" dirty="0">
                <a:latin typeface="+mn-lt"/>
                <a:ea typeface="+mn-ea"/>
                <a:cs typeface="+mn-cs"/>
              </a:rPr>
              <a:t>el país, una cifra superior en 10.8% a similar mes del 2021. </a:t>
            </a:r>
            <a:r>
              <a:rPr lang="es-ES" sz="2000" b="1" i="1" dirty="0">
                <a:latin typeface="+mn-lt"/>
                <a:ea typeface="+mn-ea"/>
                <a:cs typeface="+mn-cs"/>
              </a:rPr>
              <a:t>Ello debido a la apertura de nuevas tiendas en los supermercados (370 locales), tiendas por departamento (35 locales) y farmacias y boticas (102 locales).</a:t>
            </a:r>
            <a:br>
              <a:rPr lang="es-ES" sz="2000" b="1" i="1" dirty="0">
                <a:latin typeface="+mn-lt"/>
                <a:ea typeface="+mn-ea"/>
                <a:cs typeface="+mn-cs"/>
              </a:rPr>
            </a:br>
            <a:r>
              <a:rPr lang="es-ES" sz="2000" b="1" i="1" dirty="0">
                <a:latin typeface="+mn-lt"/>
                <a:ea typeface="+mn-ea"/>
                <a:cs typeface="+mn-cs"/>
              </a:rPr>
              <a:t/>
            </a:r>
            <a:br>
              <a:rPr lang="es-ES" sz="2000" b="1" i="1" dirty="0">
                <a:latin typeface="+mn-lt"/>
                <a:ea typeface="+mn-ea"/>
                <a:cs typeface="+mn-cs"/>
              </a:rPr>
            </a:br>
            <a:r>
              <a:rPr lang="es-ES" sz="2000" dirty="0">
                <a:latin typeface="+mn-lt"/>
                <a:ea typeface="+mn-ea"/>
                <a:cs typeface="+mn-cs"/>
              </a:rPr>
              <a:t>Asimismo, </a:t>
            </a:r>
            <a:r>
              <a:rPr lang="es-ES" sz="2000" b="1" dirty="0">
                <a:latin typeface="+mn-lt"/>
                <a:ea typeface="+mn-ea"/>
                <a:cs typeface="+mn-cs"/>
              </a:rPr>
              <a:t>el sector emplea a 110 029 trabajadores</a:t>
            </a:r>
            <a:r>
              <a:rPr lang="es-ES" sz="2000" dirty="0">
                <a:latin typeface="+mn-lt"/>
                <a:ea typeface="+mn-ea"/>
                <a:cs typeface="+mn-cs"/>
              </a:rPr>
              <a:t>, de los cuales el 45.8% son mujeres. En cuanto al tipo de empleo, el 78.1% son permanentes y el 21.9% restante son eventuales. </a:t>
            </a:r>
          </a:p>
        </p:txBody>
      </p:sp>
      <p:sp>
        <p:nvSpPr>
          <p:cNvPr id="4" name="Rectángulo 3"/>
          <p:cNvSpPr/>
          <p:nvPr/>
        </p:nvSpPr>
        <p:spPr>
          <a:xfrm>
            <a:off x="732183" y="6333386"/>
            <a:ext cx="11234529" cy="276999"/>
          </a:xfrm>
          <a:prstGeom prst="rect">
            <a:avLst/>
          </a:prstGeom>
        </p:spPr>
        <p:txBody>
          <a:bodyPr wrap="square">
            <a:spAutoFit/>
          </a:bodyPr>
          <a:lstStyle/>
          <a:p>
            <a:r>
              <a:rPr lang="es-ES" sz="1200" dirty="0"/>
              <a:t>https://www.gob.pe/institucion/produce/noticias/629673-produce-ventas-minorista-superaron-los-s-3800-millones-en-abril-de-2022</a:t>
            </a:r>
          </a:p>
        </p:txBody>
      </p:sp>
      <p:pic>
        <p:nvPicPr>
          <p:cNvPr id="6" name="Imagen 5"/>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294069974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mujer-pensando - ActionCOACH Roberto Ancir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599" y="2915478"/>
            <a:ext cx="4758701" cy="394252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title"/>
          </p:nvPr>
        </p:nvSpPr>
        <p:spPr>
          <a:xfrm>
            <a:off x="997227" y="333030"/>
            <a:ext cx="10515600" cy="1325563"/>
          </a:xfrm>
        </p:spPr>
        <p:txBody>
          <a:bodyPr>
            <a:normAutofit/>
          </a:bodyPr>
          <a:lstStyle/>
          <a:p>
            <a:r>
              <a:rPr lang="es-ES" sz="5400" b="1" dirty="0">
                <a:solidFill>
                  <a:schemeClr val="accent5">
                    <a:lumMod val="75000"/>
                  </a:schemeClr>
                </a:solidFill>
                <a:latin typeface="Gill Sans MT Condensed" panose="020B0506020104020203" pitchFamily="34" charset="0"/>
              </a:rPr>
              <a:t>1. PROBLEMA</a:t>
            </a:r>
          </a:p>
        </p:txBody>
      </p:sp>
      <p:sp>
        <p:nvSpPr>
          <p:cNvPr id="3" name="Marcador de contenido 2"/>
          <p:cNvSpPr>
            <a:spLocks noGrp="1"/>
          </p:cNvSpPr>
          <p:nvPr>
            <p:ph idx="1"/>
          </p:nvPr>
        </p:nvSpPr>
        <p:spPr>
          <a:xfrm>
            <a:off x="997227" y="1690688"/>
            <a:ext cx="10515600" cy="4351338"/>
          </a:xfrm>
        </p:spPr>
        <p:txBody>
          <a:bodyPr/>
          <a:lstStyle/>
          <a:p>
            <a:pPr marL="0" indent="0" algn="just">
              <a:buNone/>
            </a:pPr>
            <a:r>
              <a:rPr lang="es-ES" dirty="0"/>
              <a:t>N</a:t>
            </a:r>
            <a:r>
              <a:rPr lang="es-ES" dirty="0" smtClean="0"/>
              <a:t>o se cuenta con plataformas digitales personalizadas incremento de los riesgos </a:t>
            </a:r>
            <a:r>
              <a:rPr lang="es-ES" dirty="0" err="1" smtClean="0"/>
              <a:t>psicolaborales</a:t>
            </a:r>
            <a:r>
              <a:rPr lang="es-ES" dirty="0" smtClean="0"/>
              <a:t> (Estrés laboral).</a:t>
            </a:r>
          </a:p>
          <a:p>
            <a:pPr marL="0" indent="0" algn="just">
              <a:buNone/>
            </a:pPr>
            <a:r>
              <a:rPr lang="es-ES" dirty="0" smtClean="0"/>
              <a:t>Existencia de programas con soluciones inadecuadas generadas por intrusismo profesional.</a:t>
            </a:r>
          </a:p>
          <a:p>
            <a:pPr marL="0" indent="0">
              <a:buNone/>
            </a:pPr>
            <a:endParaRPr lang="es-ES" dirty="0"/>
          </a:p>
        </p:txBody>
      </p:sp>
      <p:pic>
        <p:nvPicPr>
          <p:cNvPr id="5" name="Imagen 4"/>
          <p:cNvPicPr>
            <a:picLocks noChangeAspect="1"/>
          </p:cNvPicPr>
          <p:nvPr/>
        </p:nvPicPr>
        <p:blipFill rotWithShape="1">
          <a:blip r:embed="rId3"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332399400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46922" y="1583994"/>
            <a:ext cx="9912626" cy="1325563"/>
          </a:xfrm>
        </p:spPr>
        <p:txBody>
          <a:bodyPr>
            <a:normAutofit fontScale="90000"/>
          </a:bodyPr>
          <a:lstStyle/>
          <a:p>
            <a:pPr algn="just"/>
            <a:r>
              <a:rPr lang="es-ES" sz="2200" dirty="0"/>
              <a:t/>
            </a:r>
            <a:br>
              <a:rPr lang="es-ES" sz="2200" dirty="0"/>
            </a:br>
            <a:r>
              <a:rPr lang="es-ES" sz="3100" dirty="0">
                <a:latin typeface="+mn-lt"/>
                <a:ea typeface="+mn-ea"/>
                <a:cs typeface="+mn-cs"/>
              </a:rPr>
              <a:t>Brindar técnicas psicológicas personalizadas </a:t>
            </a:r>
            <a:r>
              <a:rPr lang="es-ES" sz="3100" dirty="0" smtClean="0">
                <a:latin typeface="+mn-lt"/>
                <a:ea typeface="+mn-ea"/>
                <a:cs typeface="+mn-cs"/>
              </a:rPr>
              <a:t>científicamente comprobadas </a:t>
            </a:r>
            <a:r>
              <a:rPr lang="es-ES" sz="3100" dirty="0">
                <a:latin typeface="+mn-lt"/>
                <a:ea typeface="+mn-ea"/>
                <a:cs typeface="+mn-cs"/>
              </a:rPr>
              <a:t>adaptada a la necesidad real. Dirigidas a reducir los riesgos psicosociales y desarrollar competencias laborales mediante plataformas digitales al alcance inmediato al usuario.  </a:t>
            </a:r>
          </a:p>
        </p:txBody>
      </p:sp>
      <p:sp>
        <p:nvSpPr>
          <p:cNvPr id="3" name="Rectángulo 2"/>
          <p:cNvSpPr/>
          <p:nvPr/>
        </p:nvSpPr>
        <p:spPr>
          <a:xfrm>
            <a:off x="1046922" y="634049"/>
            <a:ext cx="7929272" cy="1277273"/>
          </a:xfrm>
          <a:prstGeom prst="rect">
            <a:avLst/>
          </a:prstGeom>
        </p:spPr>
        <p:txBody>
          <a:bodyPr wrap="square">
            <a:spAutoFit/>
          </a:bodyPr>
          <a:lstStyle/>
          <a:p>
            <a:r>
              <a:rPr lang="es-ES" sz="5400" b="1" dirty="0">
                <a:solidFill>
                  <a:schemeClr val="accent5">
                    <a:lumMod val="75000"/>
                  </a:schemeClr>
                </a:solidFill>
                <a:latin typeface="Gill Sans MT Condensed" panose="020B0506020104020203" pitchFamily="34" charset="0"/>
                <a:ea typeface="+mj-ea"/>
                <a:cs typeface="+mj-cs"/>
              </a:rPr>
              <a:t>2. PROPUESTA DE VALOR </a:t>
            </a:r>
            <a:r>
              <a:rPr lang="es-ES" sz="1400" dirty="0"/>
              <a:t/>
            </a:r>
            <a:br>
              <a:rPr lang="es-ES" sz="1400" dirty="0"/>
            </a:br>
            <a:r>
              <a:rPr lang="es-ES" sz="900" dirty="0"/>
              <a:t/>
            </a:r>
            <a:br>
              <a:rPr lang="es-ES" sz="900" dirty="0"/>
            </a:br>
            <a:endParaRPr lang="es-ES" sz="1400" dirty="0"/>
          </a:p>
        </p:txBody>
      </p:sp>
      <p:pic>
        <p:nvPicPr>
          <p:cNvPr id="4" name="Picture 20" descr="Competencia Certificable en Pensamiento Creativo para la Innovación –  Competencias | U. Sergio Arboled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6626" y="3051040"/>
            <a:ext cx="3957805" cy="3806960"/>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rotWithShape="1">
          <a:blip r:embed="rId3"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392445120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23731" y="365125"/>
            <a:ext cx="10515600" cy="1325563"/>
          </a:xfrm>
        </p:spPr>
        <p:txBody>
          <a:bodyPr>
            <a:normAutofit/>
          </a:bodyPr>
          <a:lstStyle/>
          <a:p>
            <a:r>
              <a:rPr lang="es-ES" sz="5400" b="1" dirty="0">
                <a:solidFill>
                  <a:schemeClr val="accent5">
                    <a:lumMod val="75000"/>
                  </a:schemeClr>
                </a:solidFill>
                <a:latin typeface="Gill Sans MT Condensed" panose="020B0506020104020203" pitchFamily="34" charset="0"/>
              </a:rPr>
              <a:t>3. SOLUCIÓN </a:t>
            </a:r>
          </a:p>
        </p:txBody>
      </p:sp>
      <p:sp>
        <p:nvSpPr>
          <p:cNvPr id="3" name="Marcador de contenido 2"/>
          <p:cNvSpPr>
            <a:spLocks noGrp="1"/>
          </p:cNvSpPr>
          <p:nvPr>
            <p:ph idx="1"/>
          </p:nvPr>
        </p:nvSpPr>
        <p:spPr>
          <a:xfrm>
            <a:off x="1023731" y="1690688"/>
            <a:ext cx="10515600" cy="1741625"/>
          </a:xfrm>
        </p:spPr>
        <p:txBody>
          <a:bodyPr/>
          <a:lstStyle/>
          <a:p>
            <a:pPr marL="0" indent="0" algn="just">
              <a:buNone/>
            </a:pPr>
            <a:r>
              <a:rPr lang="es-ES" dirty="0"/>
              <a:t>La plataforma digital integrada, busca optimizar el estado físico y mental del colaborador (usuario) y </a:t>
            </a:r>
            <a:r>
              <a:rPr lang="es-PE" dirty="0"/>
              <a:t>desarrollar sus competencias laborales y personales para un incremento de su productividad y alto rendimiento.</a:t>
            </a:r>
            <a:endParaRPr lang="es-ES" dirty="0"/>
          </a:p>
        </p:txBody>
      </p:sp>
      <p:pic>
        <p:nvPicPr>
          <p:cNvPr id="4" name="Picture 2" descr="Download Pensando Especialmente En Las Personas Con Movilidad ..."/>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00939" y="3273287"/>
            <a:ext cx="3631096" cy="3584713"/>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rotWithShape="1">
          <a:blip r:embed="rId3"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368036830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5400" b="1" dirty="0">
                <a:solidFill>
                  <a:schemeClr val="accent5">
                    <a:lumMod val="75000"/>
                  </a:schemeClr>
                </a:solidFill>
                <a:latin typeface="Gill Sans MT Condensed" panose="020B0506020104020203" pitchFamily="34" charset="0"/>
              </a:rPr>
              <a:t>4. CANALES</a:t>
            </a:r>
          </a:p>
        </p:txBody>
      </p:sp>
      <p:sp>
        <p:nvSpPr>
          <p:cNvPr id="3" name="Marcador de contenido 2"/>
          <p:cNvSpPr>
            <a:spLocks noGrp="1"/>
          </p:cNvSpPr>
          <p:nvPr>
            <p:ph idx="1"/>
          </p:nvPr>
        </p:nvSpPr>
        <p:spPr/>
        <p:txBody>
          <a:bodyPr/>
          <a:lstStyle/>
          <a:p>
            <a:r>
              <a:rPr lang="es-ES" dirty="0"/>
              <a:t>COMERCIALIZACIÓN DIRECTA A LAS EMPRESAS.</a:t>
            </a:r>
          </a:p>
          <a:p>
            <a:r>
              <a:rPr lang="es-ES" dirty="0"/>
              <a:t>APLICACIÓN MOVIL ANDROID - IOS.</a:t>
            </a:r>
          </a:p>
          <a:p>
            <a:r>
              <a:rPr lang="es-ES" dirty="0"/>
              <a:t>REDES SOCIALES.</a:t>
            </a:r>
          </a:p>
          <a:p>
            <a:endParaRPr lang="es-ES" dirty="0" smtClean="0"/>
          </a:p>
        </p:txBody>
      </p:sp>
      <p:pic>
        <p:nvPicPr>
          <p:cNvPr id="4" name="Imagen 3"/>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392925635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5400" b="1" dirty="0">
                <a:solidFill>
                  <a:schemeClr val="accent5">
                    <a:lumMod val="75000"/>
                  </a:schemeClr>
                </a:solidFill>
                <a:latin typeface="Gill Sans MT Condensed" panose="020B0506020104020203" pitchFamily="34" charset="0"/>
              </a:rPr>
              <a:t>5. ESTRUCTURA DE COSTOS</a:t>
            </a:r>
          </a:p>
        </p:txBody>
      </p:sp>
      <p:sp>
        <p:nvSpPr>
          <p:cNvPr id="5" name="CuadroTexto 4"/>
          <p:cNvSpPr txBox="1"/>
          <p:nvPr/>
        </p:nvSpPr>
        <p:spPr>
          <a:xfrm>
            <a:off x="1103244" y="1597923"/>
            <a:ext cx="7806690" cy="1815882"/>
          </a:xfrm>
          <a:prstGeom prst="rect">
            <a:avLst/>
          </a:prstGeom>
          <a:noFill/>
        </p:spPr>
        <p:txBody>
          <a:bodyPr wrap="square" rtlCol="0">
            <a:spAutoFit/>
          </a:bodyPr>
          <a:lstStyle/>
          <a:p>
            <a:pPr marL="285750" indent="-285750">
              <a:buFont typeface="Arial" panose="020B0604020202020204" pitchFamily="34" charset="0"/>
              <a:buChar char="•"/>
            </a:pPr>
            <a:r>
              <a:rPr lang="es-ES" sz="2800" dirty="0" smtClean="0"/>
              <a:t>Desarrollo y mantenimiento de la app.</a:t>
            </a:r>
          </a:p>
          <a:p>
            <a:pPr marL="285750" indent="-285750">
              <a:buFont typeface="Arial" panose="020B0604020202020204" pitchFamily="34" charset="0"/>
              <a:buChar char="•"/>
            </a:pPr>
            <a:r>
              <a:rPr lang="es-ES" sz="2800" dirty="0" smtClean="0"/>
              <a:t>Almacenamiento en la nube.</a:t>
            </a:r>
          </a:p>
          <a:p>
            <a:pPr marL="285750" indent="-285750">
              <a:buFont typeface="Arial" panose="020B0604020202020204" pitchFamily="34" charset="0"/>
              <a:buChar char="•"/>
            </a:pPr>
            <a:r>
              <a:rPr lang="es-ES" sz="2800" dirty="0" smtClean="0"/>
              <a:t>Marketing y publicidad.</a:t>
            </a:r>
          </a:p>
          <a:p>
            <a:pPr marL="285750" indent="-285750">
              <a:buFont typeface="Arial" panose="020B0604020202020204" pitchFamily="34" charset="0"/>
              <a:buChar char="•"/>
            </a:pPr>
            <a:r>
              <a:rPr lang="es-ES" sz="2800" dirty="0" smtClean="0"/>
              <a:t>Planilla de personal de soporte.</a:t>
            </a:r>
            <a:endParaRPr lang="es-ES" sz="2800" dirty="0"/>
          </a:p>
        </p:txBody>
      </p:sp>
      <p:pic>
        <p:nvPicPr>
          <p:cNvPr id="4" name="Imagen 3"/>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364433452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00816" y="233234"/>
            <a:ext cx="10515600" cy="1325563"/>
          </a:xfrm>
        </p:spPr>
        <p:txBody>
          <a:bodyPr>
            <a:normAutofit/>
          </a:bodyPr>
          <a:lstStyle/>
          <a:p>
            <a:r>
              <a:rPr lang="es-ES" sz="4800" b="1" dirty="0">
                <a:solidFill>
                  <a:schemeClr val="accent5">
                    <a:lumMod val="75000"/>
                  </a:schemeClr>
                </a:solidFill>
                <a:latin typeface="Gill Sans MT Condensed" panose="020B0506020104020203" pitchFamily="34" charset="0"/>
              </a:rPr>
              <a:t>6</a:t>
            </a:r>
            <a:r>
              <a:rPr lang="es-ES" sz="4800" b="1" dirty="0" smtClean="0">
                <a:solidFill>
                  <a:schemeClr val="accent5">
                    <a:lumMod val="75000"/>
                  </a:schemeClr>
                </a:solidFill>
                <a:latin typeface="Gill Sans MT Condensed" panose="020B0506020104020203" pitchFamily="34" charset="0"/>
              </a:rPr>
              <a:t>. </a:t>
            </a:r>
            <a:r>
              <a:rPr lang="es-ES" sz="4800" b="1" dirty="0">
                <a:solidFill>
                  <a:schemeClr val="accent5">
                    <a:lumMod val="75000"/>
                  </a:schemeClr>
                </a:solidFill>
                <a:latin typeface="Gill Sans MT Condensed" panose="020B0506020104020203" pitchFamily="34" charset="0"/>
              </a:rPr>
              <a:t>FUENTE DE INGRESOS</a:t>
            </a:r>
          </a:p>
        </p:txBody>
      </p:sp>
      <p:sp>
        <p:nvSpPr>
          <p:cNvPr id="3" name="Marcador de contenido 2"/>
          <p:cNvSpPr>
            <a:spLocks noGrp="1"/>
          </p:cNvSpPr>
          <p:nvPr>
            <p:ph idx="1"/>
          </p:nvPr>
        </p:nvSpPr>
        <p:spPr>
          <a:xfrm>
            <a:off x="1240568" y="1248629"/>
            <a:ext cx="10174357" cy="4351338"/>
          </a:xfrm>
        </p:spPr>
        <p:txBody>
          <a:bodyPr>
            <a:normAutofit/>
          </a:bodyPr>
          <a:lstStyle/>
          <a:p>
            <a:pPr algn="just"/>
            <a:r>
              <a:rPr lang="es-ES" sz="2400" dirty="0"/>
              <a:t>Optamos por el modelo de suscripción para las empresas el cual nos permite tener un flujo de ingresos recurrente, teniendo diferentes planes con características y precios diferentes, adaptándose a las necesidades y capacidad de cada cliente. Cobrando por cantidad de usuarios que solicite la empresa (B2B</a:t>
            </a:r>
            <a:r>
              <a:rPr lang="es-ES" sz="2400" dirty="0" smtClean="0"/>
              <a:t>).</a:t>
            </a:r>
            <a:endParaRPr lang="es-ES" sz="2400" dirty="0"/>
          </a:p>
        </p:txBody>
      </p:sp>
      <p:sp>
        <p:nvSpPr>
          <p:cNvPr id="4" name="Rectángulo 3"/>
          <p:cNvSpPr/>
          <p:nvPr/>
        </p:nvSpPr>
        <p:spPr>
          <a:xfrm>
            <a:off x="600816" y="3341511"/>
            <a:ext cx="3829190" cy="830997"/>
          </a:xfrm>
          <a:prstGeom prst="rect">
            <a:avLst/>
          </a:prstGeom>
        </p:spPr>
        <p:txBody>
          <a:bodyPr wrap="none">
            <a:spAutoFit/>
          </a:bodyPr>
          <a:lstStyle/>
          <a:p>
            <a:r>
              <a:rPr lang="es-ES" sz="4800" b="1" dirty="0">
                <a:solidFill>
                  <a:schemeClr val="accent5">
                    <a:lumMod val="75000"/>
                  </a:schemeClr>
                </a:solidFill>
                <a:latin typeface="Gill Sans MT Condensed" panose="020B0506020104020203" pitchFamily="34" charset="0"/>
                <a:ea typeface="+mj-ea"/>
                <a:cs typeface="+mj-cs"/>
              </a:rPr>
              <a:t>7. MÉTRICAS CLAVES.</a:t>
            </a:r>
          </a:p>
        </p:txBody>
      </p:sp>
      <p:sp>
        <p:nvSpPr>
          <p:cNvPr id="5" name="Rectángulo 4"/>
          <p:cNvSpPr/>
          <p:nvPr/>
        </p:nvSpPr>
        <p:spPr>
          <a:xfrm>
            <a:off x="1108381" y="4264707"/>
            <a:ext cx="10734262" cy="1938992"/>
          </a:xfrm>
          <a:prstGeom prst="rect">
            <a:avLst/>
          </a:prstGeom>
        </p:spPr>
        <p:txBody>
          <a:bodyPr wrap="square">
            <a:spAutoFit/>
          </a:bodyPr>
          <a:lstStyle/>
          <a:p>
            <a:pPr marL="457200" indent="-457200">
              <a:buFont typeface="Arial" panose="020B0604020202020204" pitchFamily="34" charset="0"/>
              <a:buChar char="•"/>
            </a:pPr>
            <a:r>
              <a:rPr lang="es-ES" sz="2400" dirty="0" smtClean="0"/>
              <a:t>Descargas de la app.</a:t>
            </a:r>
          </a:p>
          <a:p>
            <a:pPr marL="457200" indent="-457200">
              <a:buFont typeface="Arial" panose="020B0604020202020204" pitchFamily="34" charset="0"/>
              <a:buChar char="•"/>
            </a:pPr>
            <a:r>
              <a:rPr lang="es-ES" sz="2400" dirty="0" smtClean="0"/>
              <a:t>Cantidad de cuentas creadas vs cantidad de cuentas activas.</a:t>
            </a:r>
          </a:p>
          <a:p>
            <a:pPr marL="457200" indent="-457200">
              <a:buFont typeface="Arial" panose="020B0604020202020204" pitchFamily="34" charset="0"/>
              <a:buChar char="•"/>
            </a:pPr>
            <a:r>
              <a:rPr lang="es-ES" sz="2400" dirty="0" smtClean="0"/>
              <a:t>Cantidad de servicios contratados.</a:t>
            </a:r>
          </a:p>
          <a:p>
            <a:pPr marL="457200" indent="-457200">
              <a:buFont typeface="Arial" panose="020B0604020202020204" pitchFamily="34" charset="0"/>
              <a:buChar char="•"/>
            </a:pPr>
            <a:r>
              <a:rPr lang="es-ES" sz="2400" dirty="0" smtClean="0"/>
              <a:t>Calificaciones del servicio (incluido comentarios).</a:t>
            </a:r>
          </a:p>
          <a:p>
            <a:pPr marL="457200" indent="-457200">
              <a:buFont typeface="Arial" panose="020B0604020202020204" pitchFamily="34" charset="0"/>
              <a:buChar char="•"/>
            </a:pPr>
            <a:r>
              <a:rPr lang="es-ES" sz="2400" dirty="0" smtClean="0"/>
              <a:t>Ingresos mensuales.</a:t>
            </a:r>
            <a:endParaRPr lang="es-ES" sz="2400" dirty="0"/>
          </a:p>
        </p:txBody>
      </p:sp>
    </p:spTree>
    <p:extLst>
      <p:ext uri="{BB962C8B-B14F-4D97-AF65-F5344CB8AC3E}">
        <p14:creationId xmlns:p14="http://schemas.microsoft.com/office/powerpoint/2010/main" val="42410715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solidFill>
                  <a:schemeClr val="accent5">
                    <a:lumMod val="75000"/>
                  </a:schemeClr>
                </a:solidFill>
                <a:latin typeface="Gill Sans MT Condensed" panose="020B0506020104020203" pitchFamily="34" charset="0"/>
              </a:rPr>
              <a:t>CESAR ALBERTO MOLINA NEYRA</a:t>
            </a:r>
            <a:br>
              <a:rPr lang="es-ES" b="1" dirty="0">
                <a:solidFill>
                  <a:schemeClr val="accent5">
                    <a:lumMod val="75000"/>
                  </a:schemeClr>
                </a:solidFill>
                <a:latin typeface="Gill Sans MT Condensed" panose="020B0506020104020203" pitchFamily="34" charset="0"/>
              </a:rPr>
            </a:br>
            <a:r>
              <a:rPr lang="es-ES" b="1" dirty="0">
                <a:solidFill>
                  <a:schemeClr val="accent5">
                    <a:lumMod val="75000"/>
                  </a:schemeClr>
                </a:solidFill>
                <a:latin typeface="Gill Sans MT Condensed" panose="020B0506020104020203" pitchFamily="34" charset="0"/>
              </a:rPr>
              <a:t>CTO-FUNDADOR  </a:t>
            </a:r>
          </a:p>
        </p:txBody>
      </p:sp>
      <p:sp>
        <p:nvSpPr>
          <p:cNvPr id="3" name="Marcador de contenido 2"/>
          <p:cNvSpPr>
            <a:spLocks noGrp="1"/>
          </p:cNvSpPr>
          <p:nvPr>
            <p:ph idx="1"/>
          </p:nvPr>
        </p:nvSpPr>
        <p:spPr/>
        <p:txBody>
          <a:bodyPr>
            <a:normAutofit/>
          </a:bodyPr>
          <a:lstStyle/>
          <a:p>
            <a:pPr marL="0" indent="0" algn="just">
              <a:buNone/>
            </a:pPr>
            <a:r>
              <a:rPr lang="es-ES" sz="2400" dirty="0" smtClean="0"/>
              <a:t>Profesional </a:t>
            </a:r>
            <a:r>
              <a:rPr lang="es-ES" sz="2400" dirty="0"/>
              <a:t>colegiado y titulado en Ingeniería de Sistemas e Informática, especializado en la Administración </a:t>
            </a:r>
            <a:r>
              <a:rPr lang="es-ES" sz="2400" dirty="0" smtClean="0"/>
              <a:t>de Proyectos </a:t>
            </a:r>
            <a:r>
              <a:rPr lang="es-ES" sz="2400" dirty="0"/>
              <a:t>Informáticos, Seguridad y Auditoría Informática. Con estudios en Certificación ITIL v3, </a:t>
            </a:r>
            <a:r>
              <a:rPr lang="es-ES" sz="2400" dirty="0" smtClean="0"/>
              <a:t>Microsoft MSCE</a:t>
            </a:r>
            <a:r>
              <a:rPr lang="es-ES" sz="2400" dirty="0"/>
              <a:t>, con estudios de Posgrado y Maestría en Administración de Empresas con Mención en </a:t>
            </a:r>
            <a:r>
              <a:rPr lang="es-ES" sz="2400" dirty="0" smtClean="0"/>
              <a:t>Gestión Empresarial </a:t>
            </a:r>
            <a:r>
              <a:rPr lang="es-ES" sz="2400" dirty="0"/>
              <a:t>y Maestría en Ingeniería de Sistemas con Mención en Seguridad Informática . Con experiencia </a:t>
            </a:r>
            <a:r>
              <a:rPr lang="es-ES" sz="2400" dirty="0" smtClean="0"/>
              <a:t>en más </a:t>
            </a:r>
            <a:r>
              <a:rPr lang="es-ES" sz="2400" dirty="0"/>
              <a:t>de 12 años en la Administración de Proyectos Informáticos y Jefatura de Departamento de TI. Dedicado </a:t>
            </a:r>
            <a:r>
              <a:rPr lang="es-ES" sz="2400" dirty="0" smtClean="0"/>
              <a:t>a la </a:t>
            </a:r>
            <a:r>
              <a:rPr lang="es-ES" sz="2400" dirty="0"/>
              <a:t>Investigación y a la Docencia Universitaria. Capacidad de trabajo en entornos exigentes, </a:t>
            </a:r>
            <a:r>
              <a:rPr lang="es-ES" sz="2400" dirty="0" smtClean="0"/>
              <a:t>equipos multidisciplinarios</a:t>
            </a:r>
            <a:r>
              <a:rPr lang="es-ES" sz="2400" dirty="0"/>
              <a:t>, presencial, remotos y bajo presión. Proactivo e </a:t>
            </a:r>
            <a:r>
              <a:rPr lang="es-ES" sz="2400" dirty="0" smtClean="0"/>
              <a:t>innovador. Liderazgo </a:t>
            </a:r>
            <a:r>
              <a:rPr lang="es-ES" sz="2400" dirty="0"/>
              <a:t>empático a través </a:t>
            </a:r>
            <a:r>
              <a:rPr lang="es-ES" sz="2400" dirty="0" smtClean="0"/>
              <a:t>de principios </a:t>
            </a:r>
            <a:r>
              <a:rPr lang="es-ES" sz="2400" dirty="0"/>
              <a:t>éticos profesionales de alto nivel.</a:t>
            </a:r>
            <a:endParaRPr lang="es-ES" dirty="0"/>
          </a:p>
        </p:txBody>
      </p:sp>
      <p:pic>
        <p:nvPicPr>
          <p:cNvPr id="4" name="Imagen 3"/>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33174360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5878" y="886267"/>
            <a:ext cx="10515600" cy="1325563"/>
          </a:xfrm>
        </p:spPr>
        <p:txBody>
          <a:bodyPr>
            <a:noAutofit/>
          </a:bodyPr>
          <a:lstStyle/>
          <a:p>
            <a:r>
              <a:rPr lang="es-ES" sz="4800" b="1" dirty="0" smtClean="0">
                <a:solidFill>
                  <a:schemeClr val="accent5">
                    <a:lumMod val="75000"/>
                  </a:schemeClr>
                </a:solidFill>
                <a:latin typeface="Gill Sans MT Condensed" panose="020B0506020104020203" pitchFamily="34" charset="0"/>
              </a:rPr>
              <a:t>8. </a:t>
            </a:r>
            <a:r>
              <a:rPr lang="es-ES" sz="4800" b="1" dirty="0">
                <a:solidFill>
                  <a:schemeClr val="accent5">
                    <a:lumMod val="75000"/>
                  </a:schemeClr>
                </a:solidFill>
                <a:latin typeface="Gill Sans MT Condensed" panose="020B0506020104020203" pitchFamily="34" charset="0"/>
              </a:rPr>
              <a:t>VENTAJAS </a:t>
            </a:r>
            <a:r>
              <a:rPr lang="es-ES" sz="4800" b="1" dirty="0" smtClean="0">
                <a:solidFill>
                  <a:schemeClr val="accent5">
                    <a:lumMod val="75000"/>
                  </a:schemeClr>
                </a:solidFill>
                <a:latin typeface="Gill Sans MT Condensed" panose="020B0506020104020203" pitchFamily="34" charset="0"/>
              </a:rPr>
              <a:t>ESPECIALES</a:t>
            </a:r>
            <a:r>
              <a:rPr lang="es-ES" sz="4800" b="1" dirty="0">
                <a:solidFill>
                  <a:schemeClr val="accent5">
                    <a:lumMod val="75000"/>
                  </a:schemeClr>
                </a:solidFill>
                <a:latin typeface="Gill Sans MT Condensed" panose="020B0506020104020203" pitchFamily="34" charset="0"/>
              </a:rPr>
              <a:t/>
            </a:r>
            <a:br>
              <a:rPr lang="es-ES" sz="4800" b="1" dirty="0">
                <a:solidFill>
                  <a:schemeClr val="accent5">
                    <a:lumMod val="75000"/>
                  </a:schemeClr>
                </a:solidFill>
                <a:latin typeface="Gill Sans MT Condensed" panose="020B0506020104020203" pitchFamily="34" charset="0"/>
              </a:rPr>
            </a:br>
            <a:endParaRPr lang="es-ES" sz="4800" b="1" dirty="0">
              <a:solidFill>
                <a:schemeClr val="accent5">
                  <a:lumMod val="75000"/>
                </a:schemeClr>
              </a:solidFill>
              <a:latin typeface="Gill Sans MT Condensed" panose="020B0506020104020203" pitchFamily="34" charset="0"/>
            </a:endParaRPr>
          </a:p>
        </p:txBody>
      </p:sp>
      <p:sp>
        <p:nvSpPr>
          <p:cNvPr id="3" name="Marcador de contenido 2"/>
          <p:cNvSpPr>
            <a:spLocks noGrp="1"/>
          </p:cNvSpPr>
          <p:nvPr>
            <p:ph idx="1"/>
          </p:nvPr>
        </p:nvSpPr>
        <p:spPr/>
        <p:txBody>
          <a:bodyPr/>
          <a:lstStyle/>
          <a:p>
            <a:pPr marL="285750" indent="-285750"/>
            <a:r>
              <a:rPr lang="es-ES" dirty="0" err="1" smtClean="0"/>
              <a:t>Chatboot</a:t>
            </a:r>
            <a:r>
              <a:rPr lang="es-ES" dirty="0" smtClean="0"/>
              <a:t>.</a:t>
            </a:r>
          </a:p>
          <a:p>
            <a:pPr marL="285750" indent="-285750"/>
            <a:r>
              <a:rPr lang="es-ES" dirty="0" smtClean="0"/>
              <a:t>Creación de contenido atractivo con marketing digital.</a:t>
            </a:r>
          </a:p>
          <a:p>
            <a:pPr marL="285750" indent="-285750"/>
            <a:r>
              <a:rPr lang="es-ES" dirty="0" smtClean="0"/>
              <a:t>Filtro de seguridad para clientes.</a:t>
            </a:r>
          </a:p>
          <a:p>
            <a:pPr marL="285750" indent="-285750"/>
            <a:r>
              <a:rPr lang="es-ES" dirty="0" smtClean="0"/>
              <a:t>Plataforma sin cobro de registro.</a:t>
            </a:r>
          </a:p>
          <a:p>
            <a:pPr marL="285750" indent="-285750"/>
            <a:r>
              <a:rPr lang="es-ES" dirty="0" smtClean="0"/>
              <a:t>Multiservicio en una sola app.</a:t>
            </a:r>
          </a:p>
          <a:p>
            <a:endParaRPr lang="es-ES" dirty="0" smtClean="0"/>
          </a:p>
          <a:p>
            <a:endParaRPr lang="es-ES" dirty="0" smtClean="0"/>
          </a:p>
          <a:p>
            <a:endParaRPr lang="es-ES" dirty="0" smtClean="0"/>
          </a:p>
          <a:p>
            <a:endParaRPr lang="es-ES" dirty="0"/>
          </a:p>
        </p:txBody>
      </p:sp>
    </p:spTree>
    <p:extLst>
      <p:ext uri="{BB962C8B-B14F-4D97-AF65-F5344CB8AC3E}">
        <p14:creationId xmlns:p14="http://schemas.microsoft.com/office/powerpoint/2010/main" val="194646693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lvl="0"/>
            <a:r>
              <a:rPr lang="en-US" sz="5400" b="1" dirty="0">
                <a:solidFill>
                  <a:schemeClr val="accent5">
                    <a:lumMod val="75000"/>
                  </a:schemeClr>
                </a:solidFill>
                <a:latin typeface="Gill Sans MT Condensed" panose="020B0506020104020203" pitchFamily="34" charset="0"/>
                <a:sym typeface="Merriweather"/>
              </a:rPr>
              <a:t>ESTRATEGIA DE CRECIMIENTO</a:t>
            </a:r>
            <a:endParaRPr lang="es-ES" sz="5400" b="1" dirty="0">
              <a:solidFill>
                <a:schemeClr val="accent5">
                  <a:lumMod val="75000"/>
                </a:schemeClr>
              </a:solidFill>
              <a:latin typeface="Gill Sans MT Condensed" panose="020B0506020104020203" pitchFamily="34" charset="0"/>
            </a:endParaRPr>
          </a:p>
        </p:txBody>
      </p:sp>
      <p:sp>
        <p:nvSpPr>
          <p:cNvPr id="3" name="Marcador de contenido 2"/>
          <p:cNvSpPr>
            <a:spLocks noGrp="1"/>
          </p:cNvSpPr>
          <p:nvPr>
            <p:ph idx="1"/>
          </p:nvPr>
        </p:nvSpPr>
        <p:spPr>
          <a:xfrm>
            <a:off x="655320" y="1837055"/>
            <a:ext cx="10515600" cy="4351338"/>
          </a:xfrm>
        </p:spPr>
        <p:txBody>
          <a:bodyPr>
            <a:normAutofit fontScale="77500" lnSpcReduction="20000"/>
          </a:bodyPr>
          <a:lstStyle/>
          <a:p>
            <a:r>
              <a:rPr lang="es-ES" dirty="0" smtClean="0"/>
              <a:t>Se creara </a:t>
            </a:r>
            <a:r>
              <a:rPr lang="es-ES" dirty="0"/>
              <a:t>contenido atractivo y de calidad que resuelva los problemas y responda a las preguntas de </a:t>
            </a:r>
            <a:r>
              <a:rPr lang="es-ES" dirty="0" smtClean="0"/>
              <a:t>los </a:t>
            </a:r>
            <a:r>
              <a:rPr lang="es-ES" dirty="0"/>
              <a:t>clientes potenciales.</a:t>
            </a:r>
          </a:p>
          <a:p>
            <a:r>
              <a:rPr lang="es-ES" dirty="0" smtClean="0"/>
              <a:t>Tendremos la colaboración </a:t>
            </a:r>
            <a:r>
              <a:rPr lang="es-ES" dirty="0"/>
              <a:t>con </a:t>
            </a:r>
            <a:r>
              <a:rPr lang="es-ES" dirty="0" err="1"/>
              <a:t>influencers</a:t>
            </a:r>
            <a:r>
              <a:rPr lang="es-ES" dirty="0"/>
              <a:t> </a:t>
            </a:r>
            <a:r>
              <a:rPr lang="es-ES" dirty="0" smtClean="0"/>
              <a:t>ejecutivos relevantes </a:t>
            </a:r>
            <a:r>
              <a:rPr lang="es-ES" dirty="0"/>
              <a:t>para promocionar </a:t>
            </a:r>
            <a:r>
              <a:rPr lang="es-ES" dirty="0" smtClean="0"/>
              <a:t>nuestro servicio </a:t>
            </a:r>
            <a:r>
              <a:rPr lang="es-ES" dirty="0"/>
              <a:t>a </a:t>
            </a:r>
            <a:r>
              <a:rPr lang="es-ES" dirty="0" smtClean="0"/>
              <a:t>los seguidores</a:t>
            </a:r>
            <a:r>
              <a:rPr lang="es-ES" dirty="0"/>
              <a:t>.</a:t>
            </a:r>
          </a:p>
          <a:p>
            <a:r>
              <a:rPr lang="es-ES" dirty="0" smtClean="0"/>
              <a:t>Utilizaremos </a:t>
            </a:r>
            <a:r>
              <a:rPr lang="es-ES" dirty="0"/>
              <a:t>videos para promocionar </a:t>
            </a:r>
            <a:r>
              <a:rPr lang="es-ES" dirty="0" smtClean="0"/>
              <a:t>nuestro servicio, donde explicaremos </a:t>
            </a:r>
            <a:r>
              <a:rPr lang="es-ES" dirty="0"/>
              <a:t>cómo funciona y mostrar las ventajas.</a:t>
            </a:r>
          </a:p>
          <a:p>
            <a:r>
              <a:rPr lang="es-ES" dirty="0" smtClean="0"/>
              <a:t>Realizaremos campañas de email, marketing personalizadas y segmentadas para llegar a los clientes potenciales </a:t>
            </a:r>
            <a:r>
              <a:rPr lang="es-ES" dirty="0"/>
              <a:t>y mantenerlos informados sobre </a:t>
            </a:r>
            <a:r>
              <a:rPr lang="es-ES" dirty="0" smtClean="0"/>
              <a:t>nuestros servicios</a:t>
            </a:r>
            <a:r>
              <a:rPr lang="es-ES" dirty="0"/>
              <a:t>.</a:t>
            </a:r>
          </a:p>
          <a:p>
            <a:r>
              <a:rPr lang="es-ES" dirty="0" smtClean="0"/>
              <a:t>Crearemos </a:t>
            </a:r>
            <a:r>
              <a:rPr lang="es-ES" dirty="0"/>
              <a:t>y </a:t>
            </a:r>
            <a:r>
              <a:rPr lang="es-ES" dirty="0" smtClean="0"/>
              <a:t>promocionaremos </a:t>
            </a:r>
            <a:r>
              <a:rPr lang="es-ES" dirty="0"/>
              <a:t>campañas en las redes sociales para aumentar la conciencia y el </a:t>
            </a:r>
            <a:r>
              <a:rPr lang="es-ES" dirty="0" err="1"/>
              <a:t>engagement</a:t>
            </a:r>
            <a:r>
              <a:rPr lang="es-ES" dirty="0"/>
              <a:t> con </a:t>
            </a:r>
            <a:r>
              <a:rPr lang="es-ES" dirty="0" smtClean="0"/>
              <a:t>nuestra marca</a:t>
            </a:r>
            <a:r>
              <a:rPr lang="es-ES" dirty="0"/>
              <a:t>.</a:t>
            </a:r>
          </a:p>
          <a:p>
            <a:r>
              <a:rPr lang="es-ES" dirty="0" smtClean="0"/>
              <a:t>Ofreceremos ofertas </a:t>
            </a:r>
            <a:r>
              <a:rPr lang="es-ES" dirty="0"/>
              <a:t>y descuentos atractivos para incentivar a los clientes potenciales a probar </a:t>
            </a:r>
            <a:r>
              <a:rPr lang="es-ES" dirty="0" smtClean="0"/>
              <a:t>nuestro servicio.</a:t>
            </a:r>
            <a:endParaRPr lang="es-ES" dirty="0"/>
          </a:p>
          <a:p>
            <a:r>
              <a:rPr lang="es-ES" dirty="0" smtClean="0"/>
              <a:t>Realizaremos </a:t>
            </a:r>
            <a:r>
              <a:rPr lang="es-ES" dirty="0"/>
              <a:t>juegos y concursos en las redes sociales para aumentar la participación y el </a:t>
            </a:r>
            <a:r>
              <a:rPr lang="es-ES" dirty="0" err="1"/>
              <a:t>engagement</a:t>
            </a:r>
            <a:r>
              <a:rPr lang="es-ES" dirty="0"/>
              <a:t> con </a:t>
            </a:r>
            <a:r>
              <a:rPr lang="es-ES" dirty="0" smtClean="0"/>
              <a:t>nuestra marca.</a:t>
            </a:r>
            <a:endParaRPr lang="es-ES" dirty="0"/>
          </a:p>
          <a:p>
            <a:pPr marL="0" indent="0" algn="just">
              <a:buNone/>
            </a:pPr>
            <a:endParaRPr lang="es-ES" dirty="0"/>
          </a:p>
        </p:txBody>
      </p:sp>
      <p:pic>
        <p:nvPicPr>
          <p:cNvPr id="4" name="Imagen 3"/>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126816225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idx="1"/>
          </p:nvPr>
        </p:nvSpPr>
        <p:spPr bwMode="auto">
          <a:xfrm>
            <a:off x="838200" y="3678128"/>
            <a:ext cx="227007"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33308"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1800" b="0" i="0" u="none" strike="noStrike" cap="none" normalizeH="0" baseline="0" dirty="0" smtClean="0">
                <a:ln>
                  <a:noFill/>
                </a:ln>
                <a:solidFill>
                  <a:schemeClr val="tx1"/>
                </a:solidFill>
                <a:effectLst/>
                <a:latin typeface="Arial" panose="020B0604020202020204" pitchFamily="34" charset="0"/>
              </a:rPr>
              <a:t/>
            </a:r>
            <a:br>
              <a:rPr kumimoji="0" lang="es-ES" altLang="es-ES" sz="1800" b="0" i="0" u="none" strike="noStrike" cap="none" normalizeH="0" baseline="0" dirty="0" smtClean="0">
                <a:ln>
                  <a:noFill/>
                </a:ln>
                <a:solidFill>
                  <a:schemeClr val="tx1"/>
                </a:solidFill>
                <a:effectLst/>
                <a:latin typeface="Arial" panose="020B0604020202020204" pitchFamily="34" charset="0"/>
              </a:rPr>
            </a:br>
            <a:endParaRPr kumimoji="0" lang="es-ES" altLang="es-ES" sz="1800" b="0" i="0" u="none" strike="noStrike" cap="none" normalizeH="0" baseline="0" dirty="0" smtClean="0">
              <a:ln>
                <a:noFill/>
              </a:ln>
              <a:solidFill>
                <a:schemeClr val="tx1"/>
              </a:solidFill>
              <a:effectLst/>
              <a:latin typeface="Arial" panose="020B0604020202020204" pitchFamily="34" charset="0"/>
            </a:endParaRPr>
          </a:p>
        </p:txBody>
      </p:sp>
      <p:sp>
        <p:nvSpPr>
          <p:cNvPr id="5" name="Rectángulo 4"/>
          <p:cNvSpPr/>
          <p:nvPr/>
        </p:nvSpPr>
        <p:spPr>
          <a:xfrm>
            <a:off x="529590" y="1722569"/>
            <a:ext cx="10230678" cy="4130361"/>
          </a:xfrm>
          <a:prstGeom prst="rect">
            <a:avLst/>
          </a:prstGeom>
        </p:spPr>
        <p:txBody>
          <a:bodyPr wrap="square">
            <a:spAutoFit/>
          </a:bodyPr>
          <a:lstStyle/>
          <a:p>
            <a:pPr marL="228600" lvl="0" indent="-228600" algn="just" fontAlgn="base">
              <a:lnSpc>
                <a:spcPct val="90000"/>
              </a:lnSpc>
              <a:spcBef>
                <a:spcPts val="1000"/>
              </a:spcBef>
              <a:spcAft>
                <a:spcPct val="0"/>
              </a:spcAft>
              <a:buFont typeface="Arial" panose="020B0604020202020204" pitchFamily="34" charset="0"/>
              <a:buChar char="•"/>
            </a:pPr>
            <a:endParaRPr lang="es-ES" altLang="es-ES" sz="1600" dirty="0"/>
          </a:p>
          <a:p>
            <a:pPr marL="228600" lvl="0" indent="-228600" algn="just" fontAlgn="base">
              <a:lnSpc>
                <a:spcPct val="90000"/>
              </a:lnSpc>
              <a:spcBef>
                <a:spcPts val="1000"/>
              </a:spcBef>
              <a:spcAft>
                <a:spcPct val="0"/>
              </a:spcAft>
              <a:buFont typeface="Arial" panose="020B0604020202020204" pitchFamily="34" charset="0"/>
              <a:buChar char="•"/>
            </a:pPr>
            <a:r>
              <a:rPr lang="es-ES" altLang="es-ES" sz="2000" dirty="0"/>
              <a:t>Ofreceremos un programa de suscripción para empresas el cual reciban los servicios en su ultima versión para que así aumenten su compromiso con nuestra marca</a:t>
            </a:r>
            <a:r>
              <a:rPr lang="es-ES" altLang="es-ES" sz="2000" dirty="0" smtClean="0"/>
              <a:t>.</a:t>
            </a:r>
            <a:endParaRPr lang="es-ES" altLang="es-ES" sz="2000" dirty="0"/>
          </a:p>
          <a:p>
            <a:pPr marL="228600" lvl="0" indent="-228600" algn="just" fontAlgn="base">
              <a:lnSpc>
                <a:spcPct val="90000"/>
              </a:lnSpc>
              <a:spcBef>
                <a:spcPts val="1000"/>
              </a:spcBef>
              <a:spcAft>
                <a:spcPct val="0"/>
              </a:spcAft>
              <a:buFont typeface="Arial" panose="020B0604020202020204" pitchFamily="34" charset="0"/>
              <a:buChar char="•"/>
            </a:pPr>
            <a:r>
              <a:rPr lang="es-ES" altLang="es-ES" sz="2000" dirty="0"/>
              <a:t>Crearemos una experiencia de compra atractiva y fácil de usar en nuestro aplicativo</a:t>
            </a:r>
            <a:r>
              <a:rPr lang="es-ES" altLang="es-ES" sz="2000" dirty="0" smtClean="0"/>
              <a:t>.</a:t>
            </a:r>
            <a:endParaRPr lang="es-ES" altLang="es-ES" sz="2000" dirty="0"/>
          </a:p>
          <a:p>
            <a:pPr marL="228600" lvl="0" indent="-228600" algn="just" fontAlgn="base">
              <a:lnSpc>
                <a:spcPct val="90000"/>
              </a:lnSpc>
              <a:spcBef>
                <a:spcPts val="1000"/>
              </a:spcBef>
              <a:spcAft>
                <a:spcPct val="0"/>
              </a:spcAft>
              <a:buFont typeface="Arial" panose="020B0604020202020204" pitchFamily="34" charset="0"/>
              <a:buChar char="•"/>
            </a:pPr>
            <a:r>
              <a:rPr lang="es-ES" altLang="es-ES" sz="2000" dirty="0"/>
              <a:t>Utilizaremos nuestros perfiles en las redes sociales como canal de venta para promocionar y vender los servicios</a:t>
            </a:r>
            <a:r>
              <a:rPr lang="es-ES" altLang="es-ES" sz="2000" dirty="0" smtClean="0"/>
              <a:t>.</a:t>
            </a:r>
            <a:endParaRPr lang="es-ES" altLang="es-ES" sz="2000" dirty="0"/>
          </a:p>
          <a:p>
            <a:pPr marL="228600" lvl="0" indent="-228600" algn="just" fontAlgn="base">
              <a:lnSpc>
                <a:spcPct val="90000"/>
              </a:lnSpc>
              <a:spcBef>
                <a:spcPts val="1000"/>
              </a:spcBef>
              <a:spcAft>
                <a:spcPct val="0"/>
              </a:spcAft>
              <a:buFont typeface="Arial" panose="020B0604020202020204" pitchFamily="34" charset="0"/>
              <a:buChar char="•"/>
            </a:pPr>
            <a:r>
              <a:rPr lang="es-ES" altLang="es-ES" sz="2000" dirty="0"/>
              <a:t>Realizaremos campañas de email, marketing personalizadas y segmentadas para llegar a los clientes y ofrecerles servicios específicos</a:t>
            </a:r>
            <a:r>
              <a:rPr lang="es-ES" altLang="es-ES" sz="2000" dirty="0" smtClean="0"/>
              <a:t>.</a:t>
            </a:r>
            <a:endParaRPr lang="es-ES" altLang="es-ES" sz="2000" dirty="0"/>
          </a:p>
          <a:p>
            <a:pPr marL="228600" lvl="0" indent="-228600" algn="just" fontAlgn="base">
              <a:lnSpc>
                <a:spcPct val="90000"/>
              </a:lnSpc>
              <a:spcBef>
                <a:spcPts val="1000"/>
              </a:spcBef>
              <a:spcAft>
                <a:spcPct val="0"/>
              </a:spcAft>
              <a:buFont typeface="Arial" panose="020B0604020202020204" pitchFamily="34" charset="0"/>
              <a:buChar char="•"/>
            </a:pPr>
            <a:r>
              <a:rPr lang="es-ES" altLang="es-ES" sz="2000" dirty="0"/>
              <a:t>Colaboraremos con otros sitios web o </a:t>
            </a:r>
            <a:r>
              <a:rPr lang="es-ES" altLang="es-ES" sz="2000" dirty="0" err="1"/>
              <a:t>influencers</a:t>
            </a:r>
            <a:r>
              <a:rPr lang="es-ES" altLang="es-ES" sz="2000" dirty="0"/>
              <a:t> a través de programas de afiliación para promocionar y vender los servicios</a:t>
            </a:r>
            <a:r>
              <a:rPr lang="es-ES" altLang="es-ES" sz="2000" dirty="0" smtClean="0"/>
              <a:t>.</a:t>
            </a:r>
            <a:endParaRPr lang="es-ES" altLang="es-ES" sz="2000" dirty="0"/>
          </a:p>
          <a:p>
            <a:pPr marL="228600" lvl="0" indent="-228600" algn="just" fontAlgn="base">
              <a:lnSpc>
                <a:spcPct val="90000"/>
              </a:lnSpc>
              <a:spcBef>
                <a:spcPts val="1000"/>
              </a:spcBef>
              <a:spcAft>
                <a:spcPct val="0"/>
              </a:spcAft>
              <a:buFont typeface="Arial" panose="020B0604020202020204" pitchFamily="34" charset="0"/>
              <a:buChar char="•"/>
            </a:pPr>
            <a:r>
              <a:rPr lang="es-ES" altLang="es-ES" sz="2000" dirty="0"/>
              <a:t>Organizaremos eventos en línea, como </a:t>
            </a:r>
            <a:r>
              <a:rPr lang="es-ES" altLang="es-ES" sz="2000" dirty="0" err="1"/>
              <a:t>webinars</a:t>
            </a:r>
            <a:r>
              <a:rPr lang="es-ES" altLang="es-ES" sz="2000" dirty="0"/>
              <a:t> o conferencias, para promocionar y vender nuestros  servicios a una audiencia en línea.</a:t>
            </a:r>
          </a:p>
        </p:txBody>
      </p:sp>
      <p:sp>
        <p:nvSpPr>
          <p:cNvPr id="6" name="Rectángulo 5"/>
          <p:cNvSpPr/>
          <p:nvPr/>
        </p:nvSpPr>
        <p:spPr>
          <a:xfrm>
            <a:off x="529590" y="276019"/>
            <a:ext cx="7155933" cy="1569660"/>
          </a:xfrm>
          <a:prstGeom prst="rect">
            <a:avLst/>
          </a:prstGeom>
        </p:spPr>
        <p:txBody>
          <a:bodyPr wrap="none">
            <a:spAutoFit/>
          </a:bodyPr>
          <a:lstStyle/>
          <a:p>
            <a:r>
              <a:rPr lang="en-US" sz="4800" b="1" dirty="0">
                <a:solidFill>
                  <a:schemeClr val="accent5">
                    <a:lumMod val="75000"/>
                  </a:schemeClr>
                </a:solidFill>
                <a:latin typeface="Gill Sans MT Condensed" panose="020B0506020104020203" pitchFamily="34" charset="0"/>
                <a:ea typeface="+mj-ea"/>
                <a:cs typeface="+mj-cs"/>
                <a:sym typeface="Open Sans"/>
              </a:rPr>
              <a:t>ESTRATEGIA PARA NUESTROS CANALES </a:t>
            </a:r>
            <a:endParaRPr lang="en-US" sz="4800" b="1" dirty="0" smtClean="0">
              <a:solidFill>
                <a:schemeClr val="accent5">
                  <a:lumMod val="75000"/>
                </a:schemeClr>
              </a:solidFill>
              <a:latin typeface="Gill Sans MT Condensed" panose="020B0506020104020203" pitchFamily="34" charset="0"/>
              <a:ea typeface="+mj-ea"/>
              <a:cs typeface="+mj-cs"/>
              <a:sym typeface="Open Sans"/>
            </a:endParaRPr>
          </a:p>
          <a:p>
            <a:r>
              <a:rPr lang="en-US" sz="4800" b="1" dirty="0" smtClean="0">
                <a:solidFill>
                  <a:schemeClr val="accent5">
                    <a:lumMod val="75000"/>
                  </a:schemeClr>
                </a:solidFill>
                <a:latin typeface="Gill Sans MT Condensed" panose="020B0506020104020203" pitchFamily="34" charset="0"/>
                <a:ea typeface="+mj-ea"/>
                <a:cs typeface="+mj-cs"/>
                <a:sym typeface="Open Sans"/>
              </a:rPr>
              <a:t>DE </a:t>
            </a:r>
            <a:r>
              <a:rPr lang="en-US" sz="4800" b="1" dirty="0">
                <a:solidFill>
                  <a:schemeClr val="accent5">
                    <a:lumMod val="75000"/>
                  </a:schemeClr>
                </a:solidFill>
                <a:latin typeface="Gill Sans MT Condensed" panose="020B0506020104020203" pitchFamily="34" charset="0"/>
                <a:ea typeface="+mj-ea"/>
                <a:cs typeface="+mj-cs"/>
                <a:sym typeface="Open Sans"/>
              </a:rPr>
              <a:t>VENTA</a:t>
            </a:r>
            <a:endParaRPr lang="es-ES" sz="4800" b="1" dirty="0">
              <a:solidFill>
                <a:schemeClr val="accent5">
                  <a:lumMod val="75000"/>
                </a:schemeClr>
              </a:solidFill>
              <a:latin typeface="Gill Sans MT Condensed" panose="020B0506020104020203" pitchFamily="34" charset="0"/>
              <a:ea typeface="+mj-ea"/>
              <a:cs typeface="+mj-cs"/>
            </a:endParaRPr>
          </a:p>
        </p:txBody>
      </p:sp>
      <p:pic>
        <p:nvPicPr>
          <p:cNvPr id="7" name="Imagen 6"/>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394673329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62610" y="509706"/>
            <a:ext cx="10588486" cy="830997"/>
          </a:xfrm>
          <a:prstGeom prst="rect">
            <a:avLst/>
          </a:prstGeom>
        </p:spPr>
        <p:txBody>
          <a:bodyPr wrap="square">
            <a:spAutoFit/>
          </a:bodyPr>
          <a:lstStyle/>
          <a:p>
            <a:pPr algn="just"/>
            <a:r>
              <a:rPr lang="es-ES" sz="2400" b="1" dirty="0">
                <a:latin typeface="Agency FB" panose="020B0503020202020204" pitchFamily="34" charset="0"/>
              </a:rPr>
              <a:t>¿Qué es lo que buscarías en una app para reducir el estrés laboral para los trabajadores de tu empresa? Responder lo más específico </a:t>
            </a:r>
            <a:r>
              <a:rPr lang="es-ES" sz="2400" b="1" dirty="0" smtClean="0">
                <a:latin typeface="Agency FB" panose="020B0503020202020204" pitchFamily="34" charset="0"/>
              </a:rPr>
              <a:t>posible.</a:t>
            </a:r>
            <a:endParaRPr lang="es-ES" sz="2400" b="1" dirty="0">
              <a:latin typeface="Agency FB" panose="020B0503020202020204" pitchFamily="34" charset="0"/>
            </a:endParaRPr>
          </a:p>
        </p:txBody>
      </p:sp>
      <p:sp>
        <p:nvSpPr>
          <p:cNvPr id="5" name="Rectángulo 4"/>
          <p:cNvSpPr/>
          <p:nvPr/>
        </p:nvSpPr>
        <p:spPr>
          <a:xfrm>
            <a:off x="662610" y="1672511"/>
            <a:ext cx="10389705" cy="4247317"/>
          </a:xfrm>
          <a:prstGeom prst="rect">
            <a:avLst/>
          </a:prstGeom>
        </p:spPr>
        <p:txBody>
          <a:bodyPr wrap="square">
            <a:spAutoFit/>
          </a:bodyPr>
          <a:lstStyle/>
          <a:p>
            <a:pPr marL="285750" indent="-285750">
              <a:buFont typeface="Wingdings" panose="05000000000000000000" pitchFamily="2" charset="2"/>
              <a:buChar char="ü"/>
            </a:pPr>
            <a:r>
              <a:rPr lang="es-ES" dirty="0">
                <a:solidFill>
                  <a:srgbClr val="202124"/>
                </a:solidFill>
                <a:latin typeface="Roboto"/>
              </a:rPr>
              <a:t>Apoyo, Sugerencias, </a:t>
            </a:r>
            <a:r>
              <a:rPr lang="es-ES" dirty="0" smtClean="0">
                <a:solidFill>
                  <a:srgbClr val="202124"/>
                </a:solidFill>
                <a:latin typeface="Roboto"/>
              </a:rPr>
              <a:t>ideas.</a:t>
            </a:r>
            <a:endParaRPr lang="es-ES" dirty="0">
              <a:solidFill>
                <a:srgbClr val="202124"/>
              </a:solidFill>
              <a:latin typeface="Roboto"/>
            </a:endParaRPr>
          </a:p>
          <a:p>
            <a:pPr marL="285750" indent="-285750">
              <a:buFont typeface="Wingdings" panose="05000000000000000000" pitchFamily="2" charset="2"/>
              <a:buChar char="ü"/>
            </a:pPr>
            <a:r>
              <a:rPr lang="es-ES" dirty="0">
                <a:solidFill>
                  <a:srgbClr val="202124"/>
                </a:solidFill>
                <a:latin typeface="Roboto"/>
              </a:rPr>
              <a:t>C</a:t>
            </a:r>
            <a:r>
              <a:rPr lang="es-ES" dirty="0" smtClean="0">
                <a:solidFill>
                  <a:srgbClr val="202124"/>
                </a:solidFill>
                <a:latin typeface="Roboto"/>
              </a:rPr>
              <a:t>onectividad </a:t>
            </a:r>
            <a:r>
              <a:rPr lang="es-ES" dirty="0">
                <a:solidFill>
                  <a:srgbClr val="202124"/>
                </a:solidFill>
                <a:latin typeface="Roboto"/>
              </a:rPr>
              <a:t>y apoyo ante situaciones de alta exigencia.</a:t>
            </a:r>
          </a:p>
          <a:p>
            <a:pPr marL="285750" indent="-285750">
              <a:buFont typeface="Wingdings" panose="05000000000000000000" pitchFamily="2" charset="2"/>
              <a:buChar char="ü"/>
            </a:pPr>
            <a:r>
              <a:rPr lang="es-ES" dirty="0">
                <a:solidFill>
                  <a:srgbClr val="202124"/>
                </a:solidFill>
                <a:latin typeface="Roboto"/>
              </a:rPr>
              <a:t>Ejercicios de </a:t>
            </a:r>
            <a:r>
              <a:rPr lang="es-ES" dirty="0" smtClean="0">
                <a:solidFill>
                  <a:srgbClr val="202124"/>
                </a:solidFill>
                <a:latin typeface="Roboto"/>
              </a:rPr>
              <a:t>relajación, </a:t>
            </a:r>
            <a:r>
              <a:rPr lang="es-ES" dirty="0">
                <a:solidFill>
                  <a:srgbClr val="202124"/>
                </a:solidFill>
                <a:latin typeface="Roboto"/>
              </a:rPr>
              <a:t>gimnasia </a:t>
            </a:r>
            <a:r>
              <a:rPr lang="es-ES" dirty="0" smtClean="0">
                <a:solidFill>
                  <a:srgbClr val="202124"/>
                </a:solidFill>
                <a:latin typeface="Roboto"/>
              </a:rPr>
              <a:t>cerebral y </a:t>
            </a:r>
            <a:r>
              <a:rPr lang="es-ES" dirty="0">
                <a:solidFill>
                  <a:srgbClr val="202124"/>
                </a:solidFill>
                <a:latin typeface="Roboto"/>
              </a:rPr>
              <a:t>recomendaciones, </a:t>
            </a:r>
            <a:r>
              <a:rPr lang="es-ES" dirty="0" err="1">
                <a:solidFill>
                  <a:srgbClr val="202124"/>
                </a:solidFill>
                <a:latin typeface="Roboto"/>
              </a:rPr>
              <a:t>tips</a:t>
            </a:r>
            <a:r>
              <a:rPr lang="es-ES" dirty="0">
                <a:solidFill>
                  <a:srgbClr val="202124"/>
                </a:solidFill>
                <a:latin typeface="Roboto"/>
              </a:rPr>
              <a:t> de alimentación, video </a:t>
            </a:r>
            <a:r>
              <a:rPr lang="es-ES" dirty="0" smtClean="0">
                <a:solidFill>
                  <a:srgbClr val="202124"/>
                </a:solidFill>
                <a:latin typeface="Roboto"/>
              </a:rPr>
              <a:t>cortos.</a:t>
            </a:r>
            <a:endParaRPr lang="es-ES" dirty="0">
              <a:solidFill>
                <a:srgbClr val="202124"/>
              </a:solidFill>
              <a:latin typeface="Roboto"/>
            </a:endParaRPr>
          </a:p>
          <a:p>
            <a:pPr marL="285750" indent="-285750">
              <a:buFont typeface="Wingdings" panose="05000000000000000000" pitchFamily="2" charset="2"/>
              <a:buChar char="ü"/>
            </a:pPr>
            <a:r>
              <a:rPr lang="es-ES" dirty="0">
                <a:solidFill>
                  <a:srgbClr val="202124"/>
                </a:solidFill>
                <a:latin typeface="Roboto"/>
              </a:rPr>
              <a:t>Capacitación sobre manejo del estrés, pero en base de cada puesto. </a:t>
            </a:r>
            <a:endParaRPr lang="es-ES" dirty="0" smtClean="0">
              <a:solidFill>
                <a:srgbClr val="202124"/>
              </a:solidFill>
              <a:latin typeface="Roboto"/>
            </a:endParaRPr>
          </a:p>
          <a:p>
            <a:pPr marL="285750" indent="-285750">
              <a:buFont typeface="Wingdings" panose="05000000000000000000" pitchFamily="2" charset="2"/>
              <a:buChar char="ü"/>
            </a:pPr>
            <a:r>
              <a:rPr lang="es-ES" dirty="0">
                <a:solidFill>
                  <a:srgbClr val="202124"/>
                </a:solidFill>
                <a:latin typeface="Roboto"/>
              </a:rPr>
              <a:t>Como puedo manejar el nivel de desafíos sin llegar a estresarme.</a:t>
            </a:r>
          </a:p>
          <a:p>
            <a:pPr marL="285750" indent="-285750">
              <a:buFont typeface="Wingdings" panose="05000000000000000000" pitchFamily="2" charset="2"/>
              <a:buChar char="ü"/>
            </a:pPr>
            <a:r>
              <a:rPr lang="es-ES" dirty="0">
                <a:solidFill>
                  <a:srgbClr val="202124"/>
                </a:solidFill>
                <a:latin typeface="Roboto"/>
              </a:rPr>
              <a:t>Consejos de vida sana.</a:t>
            </a:r>
          </a:p>
          <a:p>
            <a:pPr marL="285750" indent="-285750">
              <a:buFont typeface="Wingdings" panose="05000000000000000000" pitchFamily="2" charset="2"/>
              <a:buChar char="ü"/>
            </a:pPr>
            <a:r>
              <a:rPr lang="es-ES" dirty="0">
                <a:solidFill>
                  <a:srgbClr val="202124"/>
                </a:solidFill>
                <a:latin typeface="Roboto"/>
              </a:rPr>
              <a:t>Verificación de cómo terminan el día.</a:t>
            </a:r>
          </a:p>
          <a:p>
            <a:pPr marL="285750" indent="-285750">
              <a:buFont typeface="Wingdings" panose="05000000000000000000" pitchFamily="2" charset="2"/>
              <a:buChar char="ü"/>
            </a:pPr>
            <a:r>
              <a:rPr lang="es-ES" dirty="0">
                <a:solidFill>
                  <a:srgbClr val="202124"/>
                </a:solidFill>
                <a:latin typeface="Roboto"/>
              </a:rPr>
              <a:t>Técnicas, tutoriales y nutrición.</a:t>
            </a:r>
          </a:p>
          <a:p>
            <a:pPr marL="285750" indent="-285750">
              <a:buFont typeface="Wingdings" panose="05000000000000000000" pitchFamily="2" charset="2"/>
              <a:buChar char="ü"/>
            </a:pPr>
            <a:r>
              <a:rPr lang="es-ES" dirty="0">
                <a:solidFill>
                  <a:srgbClr val="202124"/>
                </a:solidFill>
                <a:latin typeface="Roboto"/>
              </a:rPr>
              <a:t>Practicidad, sencilla de usar, de poco costo.</a:t>
            </a:r>
          </a:p>
          <a:p>
            <a:pPr marL="285750" indent="-285750">
              <a:buFont typeface="Wingdings" panose="05000000000000000000" pitchFamily="2" charset="2"/>
              <a:buChar char="ü"/>
            </a:pPr>
            <a:r>
              <a:rPr lang="es-ES" dirty="0">
                <a:solidFill>
                  <a:srgbClr val="202124"/>
                </a:solidFill>
                <a:latin typeface="Roboto"/>
              </a:rPr>
              <a:t>Horario flexible.</a:t>
            </a:r>
          </a:p>
          <a:p>
            <a:pPr marL="285750" indent="-285750">
              <a:buFont typeface="Wingdings" panose="05000000000000000000" pitchFamily="2" charset="2"/>
              <a:buChar char="ü"/>
            </a:pPr>
            <a:r>
              <a:rPr lang="es-ES" dirty="0"/>
              <a:t>Programas validados.</a:t>
            </a:r>
          </a:p>
          <a:p>
            <a:pPr marL="285750" indent="-285750">
              <a:buFont typeface="Wingdings" panose="05000000000000000000" pitchFamily="2" charset="2"/>
              <a:buChar char="ü"/>
            </a:pPr>
            <a:r>
              <a:rPr lang="es-ES" dirty="0" smtClean="0">
                <a:solidFill>
                  <a:srgbClr val="202124"/>
                </a:solidFill>
                <a:latin typeface="Roboto"/>
              </a:rPr>
              <a:t>Darles </a:t>
            </a:r>
            <a:r>
              <a:rPr lang="es-ES" dirty="0">
                <a:solidFill>
                  <a:srgbClr val="202124"/>
                </a:solidFill>
                <a:latin typeface="Roboto"/>
              </a:rPr>
              <a:t>tranquilidad, mucha comunicación.</a:t>
            </a:r>
          </a:p>
          <a:p>
            <a:pPr marL="285750" indent="-285750">
              <a:buFont typeface="Wingdings" panose="05000000000000000000" pitchFamily="2" charset="2"/>
              <a:buChar char="ü"/>
            </a:pPr>
            <a:r>
              <a:rPr lang="es-ES" dirty="0">
                <a:solidFill>
                  <a:srgbClr val="202124"/>
                </a:solidFill>
                <a:latin typeface="Roboto"/>
              </a:rPr>
              <a:t>Opciones de lecturas, esparcimiento o ejercicios dinámicos.</a:t>
            </a:r>
          </a:p>
          <a:p>
            <a:pPr marL="285750" indent="-285750">
              <a:buFont typeface="Wingdings" panose="05000000000000000000" pitchFamily="2" charset="2"/>
              <a:buChar char="ü"/>
            </a:pPr>
            <a:r>
              <a:rPr lang="es-ES" dirty="0">
                <a:solidFill>
                  <a:srgbClr val="202124"/>
                </a:solidFill>
                <a:latin typeface="Roboto"/>
              </a:rPr>
              <a:t>Simplicidad de la app.</a:t>
            </a:r>
          </a:p>
          <a:p>
            <a:pPr marL="285750" indent="-285750">
              <a:buFont typeface="Wingdings" panose="05000000000000000000" pitchFamily="2" charset="2"/>
              <a:buChar char="ü"/>
            </a:pPr>
            <a:r>
              <a:rPr lang="es-ES" dirty="0">
                <a:solidFill>
                  <a:srgbClr val="202124"/>
                </a:solidFill>
                <a:latin typeface="Roboto"/>
              </a:rPr>
              <a:t>Dinamismo, un toque lúdico y opciones a escoger.</a:t>
            </a:r>
          </a:p>
        </p:txBody>
      </p:sp>
      <p:sp>
        <p:nvSpPr>
          <p:cNvPr id="6" name="CuadroTexto 5"/>
          <p:cNvSpPr txBox="1"/>
          <p:nvPr/>
        </p:nvSpPr>
        <p:spPr>
          <a:xfrm>
            <a:off x="795131" y="6029739"/>
            <a:ext cx="11012556" cy="646331"/>
          </a:xfrm>
          <a:prstGeom prst="rect">
            <a:avLst/>
          </a:prstGeom>
          <a:noFill/>
        </p:spPr>
        <p:txBody>
          <a:bodyPr wrap="square" rtlCol="0">
            <a:spAutoFit/>
          </a:bodyPr>
          <a:lstStyle/>
          <a:p>
            <a:r>
              <a:rPr lang="es-ES" b="1" i="1" dirty="0"/>
              <a:t>De acuerdo a las respuestas podemos inferir que los encuestados requieren una app que les ayude a reducir el nivel de estrés de una manera confiable, practica y amigable.</a:t>
            </a:r>
          </a:p>
        </p:txBody>
      </p:sp>
    </p:spTree>
    <p:extLst>
      <p:ext uri="{BB962C8B-B14F-4D97-AF65-F5344CB8AC3E}">
        <p14:creationId xmlns:p14="http://schemas.microsoft.com/office/powerpoint/2010/main" val="39266107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516833" y="284419"/>
            <a:ext cx="11065565" cy="830997"/>
          </a:xfrm>
          <a:prstGeom prst="rect">
            <a:avLst/>
          </a:prstGeom>
        </p:spPr>
        <p:txBody>
          <a:bodyPr wrap="square">
            <a:spAutoFit/>
          </a:bodyPr>
          <a:lstStyle/>
          <a:p>
            <a:pPr algn="just"/>
            <a:r>
              <a:rPr lang="es-ES" sz="2400" b="1" dirty="0">
                <a:latin typeface="Agency FB" panose="020B0503020202020204" pitchFamily="34" charset="0"/>
              </a:rPr>
              <a:t>¿Qué es lo que buscarías en una app para incrementar las competencias laborales para los trabajadores de tu empresa?   Responder lo más específico </a:t>
            </a:r>
            <a:r>
              <a:rPr lang="es-ES" sz="2400" b="1" dirty="0" smtClean="0">
                <a:latin typeface="Agency FB" panose="020B0503020202020204" pitchFamily="34" charset="0"/>
              </a:rPr>
              <a:t>posible.</a:t>
            </a:r>
            <a:endParaRPr lang="es-ES" sz="2400" b="1" dirty="0">
              <a:latin typeface="Agency FB" panose="020B0503020202020204" pitchFamily="34" charset="0"/>
            </a:endParaRPr>
          </a:p>
        </p:txBody>
      </p:sp>
      <p:sp>
        <p:nvSpPr>
          <p:cNvPr id="5" name="Rectángulo 4"/>
          <p:cNvSpPr/>
          <p:nvPr/>
        </p:nvSpPr>
        <p:spPr>
          <a:xfrm>
            <a:off x="682484" y="1317158"/>
            <a:ext cx="10734261" cy="4524315"/>
          </a:xfrm>
          <a:prstGeom prst="rect">
            <a:avLst/>
          </a:prstGeom>
        </p:spPr>
        <p:txBody>
          <a:bodyPr wrap="square">
            <a:spAutoFit/>
          </a:bodyPr>
          <a:lstStyle/>
          <a:p>
            <a:pPr marL="285750" indent="-285750">
              <a:buFont typeface="Wingdings" panose="05000000000000000000" pitchFamily="2" charset="2"/>
              <a:buChar char="ü"/>
            </a:pPr>
            <a:r>
              <a:rPr lang="es-ES" dirty="0"/>
              <a:t>Plan de </a:t>
            </a:r>
            <a:r>
              <a:rPr lang="es-ES" dirty="0" smtClean="0"/>
              <a:t>mejora y apoyo </a:t>
            </a:r>
            <a:r>
              <a:rPr lang="es-ES" dirty="0"/>
              <a:t>diario</a:t>
            </a:r>
          </a:p>
          <a:p>
            <a:pPr marL="285750" indent="-285750">
              <a:buFont typeface="Wingdings" panose="05000000000000000000" pitchFamily="2" charset="2"/>
              <a:buChar char="ü"/>
            </a:pPr>
            <a:r>
              <a:rPr lang="es-ES" dirty="0"/>
              <a:t>A</a:t>
            </a:r>
            <a:r>
              <a:rPr lang="es-ES" dirty="0" smtClean="0"/>
              <a:t>sistencia </a:t>
            </a:r>
            <a:r>
              <a:rPr lang="es-ES" dirty="0"/>
              <a:t>en sus desafíos ocupacionales para cumplirnos hasta planteamiento de </a:t>
            </a:r>
            <a:r>
              <a:rPr lang="es-ES" dirty="0" smtClean="0"/>
              <a:t>metas.</a:t>
            </a:r>
            <a:endParaRPr lang="es-ES" dirty="0"/>
          </a:p>
          <a:p>
            <a:pPr marL="285750" indent="-285750">
              <a:buFont typeface="Wingdings" panose="05000000000000000000" pitchFamily="2" charset="2"/>
              <a:buChar char="ü"/>
            </a:pPr>
            <a:r>
              <a:rPr lang="es-ES" dirty="0"/>
              <a:t>Teoría en pequeñas dosis, también prácticas o </a:t>
            </a:r>
            <a:r>
              <a:rPr lang="es-ES" dirty="0" smtClean="0"/>
              <a:t>ejercicios.</a:t>
            </a:r>
          </a:p>
          <a:p>
            <a:pPr marL="285750" indent="-285750">
              <a:buFont typeface="Wingdings" panose="05000000000000000000" pitchFamily="2" charset="2"/>
              <a:buChar char="ü"/>
            </a:pPr>
            <a:r>
              <a:rPr lang="es-ES" dirty="0" smtClean="0"/>
              <a:t>Reflexiones</a:t>
            </a:r>
            <a:r>
              <a:rPr lang="es-ES" dirty="0"/>
              <a:t>, saber, saber hacer y saber ser y convivir con los </a:t>
            </a:r>
            <a:r>
              <a:rPr lang="es-ES" dirty="0" smtClean="0"/>
              <a:t>demás.</a:t>
            </a:r>
            <a:endParaRPr lang="es-ES" dirty="0"/>
          </a:p>
          <a:p>
            <a:pPr marL="285750" indent="-285750">
              <a:buFont typeface="Wingdings" panose="05000000000000000000" pitchFamily="2" charset="2"/>
              <a:buChar char="ü"/>
            </a:pPr>
            <a:r>
              <a:rPr lang="es-ES" dirty="0"/>
              <a:t>Trabajo en equipo de líderes</a:t>
            </a:r>
          </a:p>
          <a:p>
            <a:pPr marL="285750" indent="-285750">
              <a:buFont typeface="Wingdings" panose="05000000000000000000" pitchFamily="2" charset="2"/>
              <a:buChar char="ü"/>
            </a:pPr>
            <a:r>
              <a:rPr lang="es-ES" dirty="0" smtClean="0"/>
              <a:t>Píldoras </a:t>
            </a:r>
            <a:r>
              <a:rPr lang="es-ES" dirty="0"/>
              <a:t>informativas </a:t>
            </a:r>
            <a:r>
              <a:rPr lang="es-ES" dirty="0" smtClean="0"/>
              <a:t>breves.</a:t>
            </a:r>
          </a:p>
          <a:p>
            <a:pPr marL="285750" indent="-285750">
              <a:buFont typeface="Wingdings" panose="05000000000000000000" pitchFamily="2" charset="2"/>
              <a:buChar char="ü"/>
            </a:pPr>
            <a:r>
              <a:rPr lang="es-ES" dirty="0" smtClean="0"/>
              <a:t>Reconocimiento</a:t>
            </a:r>
            <a:r>
              <a:rPr lang="es-ES" dirty="0"/>
              <a:t>.</a:t>
            </a:r>
          </a:p>
          <a:p>
            <a:pPr marL="285750" indent="-285750">
              <a:buFont typeface="Wingdings" panose="05000000000000000000" pitchFamily="2" charset="2"/>
              <a:buChar char="ü"/>
            </a:pPr>
            <a:r>
              <a:rPr lang="es-ES" dirty="0" smtClean="0"/>
              <a:t>Conexión </a:t>
            </a:r>
            <a:r>
              <a:rPr lang="es-ES" dirty="0"/>
              <a:t>con lo que necesita la </a:t>
            </a:r>
            <a:r>
              <a:rPr lang="es-ES" dirty="0" smtClean="0"/>
              <a:t>empresa a </a:t>
            </a:r>
            <a:r>
              <a:rPr lang="es-ES" dirty="0"/>
              <a:t>nivel de capacitación</a:t>
            </a:r>
          </a:p>
          <a:p>
            <a:pPr marL="285750" indent="-285750">
              <a:buFont typeface="Wingdings" panose="05000000000000000000" pitchFamily="2" charset="2"/>
              <a:buChar char="ü"/>
            </a:pPr>
            <a:r>
              <a:rPr lang="es-ES" dirty="0" smtClean="0"/>
              <a:t>Videos.</a:t>
            </a:r>
          </a:p>
          <a:p>
            <a:pPr marL="285750" indent="-285750">
              <a:buFont typeface="Wingdings" panose="05000000000000000000" pitchFamily="2" charset="2"/>
              <a:buChar char="ü"/>
            </a:pPr>
            <a:r>
              <a:rPr lang="es-ES" dirty="0"/>
              <a:t>Amigable, que aplique </a:t>
            </a:r>
            <a:r>
              <a:rPr lang="es-ES" dirty="0" err="1"/>
              <a:t>game</a:t>
            </a:r>
            <a:r>
              <a:rPr lang="es-ES" dirty="0"/>
              <a:t> </a:t>
            </a:r>
            <a:r>
              <a:rPr lang="es-ES" dirty="0" err="1"/>
              <a:t>learning</a:t>
            </a:r>
            <a:r>
              <a:rPr lang="es-ES" dirty="0"/>
              <a:t>, que tenga evaluaciones y permita hacer seguimiento</a:t>
            </a:r>
          </a:p>
          <a:p>
            <a:pPr marL="285750" indent="-285750">
              <a:buFont typeface="Wingdings" panose="05000000000000000000" pitchFamily="2" charset="2"/>
              <a:buChar char="ü"/>
            </a:pPr>
            <a:r>
              <a:rPr lang="es-ES" dirty="0" smtClean="0"/>
              <a:t>Información </a:t>
            </a:r>
            <a:r>
              <a:rPr lang="es-ES" dirty="0"/>
              <a:t>sobre como identificar debilidades y luego </a:t>
            </a:r>
            <a:r>
              <a:rPr lang="es-ES" dirty="0" smtClean="0"/>
              <a:t>mejorarlas.</a:t>
            </a:r>
            <a:endParaRPr lang="es-ES" dirty="0"/>
          </a:p>
          <a:p>
            <a:pPr marL="285750" indent="-285750">
              <a:buFont typeface="Wingdings" panose="05000000000000000000" pitchFamily="2" charset="2"/>
              <a:buChar char="ü"/>
            </a:pPr>
            <a:r>
              <a:rPr lang="es-ES" dirty="0"/>
              <a:t>Saber mensualmente las necesidades de aprendizaje de mis colaboradores, cursos y</a:t>
            </a:r>
            <a:r>
              <a:rPr lang="es-ES" dirty="0" smtClean="0"/>
              <a:t> charlas.</a:t>
            </a:r>
            <a:endParaRPr lang="es-ES" dirty="0"/>
          </a:p>
          <a:p>
            <a:pPr marL="285750" indent="-285750">
              <a:buFont typeface="Wingdings" panose="05000000000000000000" pitchFamily="2" charset="2"/>
              <a:buChar char="ü"/>
            </a:pPr>
            <a:r>
              <a:rPr lang="es-ES" dirty="0"/>
              <a:t>Que contenga una sección </a:t>
            </a:r>
            <a:r>
              <a:rPr lang="es-ES" dirty="0" smtClean="0"/>
              <a:t>de </a:t>
            </a:r>
            <a:r>
              <a:rPr lang="es-ES" dirty="0"/>
              <a:t>noticias </a:t>
            </a:r>
            <a:r>
              <a:rPr lang="es-ES" dirty="0" smtClean="0"/>
              <a:t>relacionadas a nuevas competencias requeridas por el mercado.</a:t>
            </a:r>
          </a:p>
          <a:p>
            <a:pPr marL="285750" indent="-285750">
              <a:buFont typeface="Wingdings" panose="05000000000000000000" pitchFamily="2" charset="2"/>
              <a:buChar char="ü"/>
            </a:pPr>
            <a:r>
              <a:rPr lang="es-ES" dirty="0" smtClean="0"/>
              <a:t>Facilidad </a:t>
            </a:r>
            <a:r>
              <a:rPr lang="es-ES" dirty="0"/>
              <a:t>para la aplicación de </a:t>
            </a:r>
            <a:r>
              <a:rPr lang="es-ES" dirty="0" smtClean="0"/>
              <a:t>conocimientos.</a:t>
            </a:r>
            <a:endParaRPr lang="es-ES" dirty="0"/>
          </a:p>
          <a:p>
            <a:pPr marL="285750" indent="-285750">
              <a:buFont typeface="Wingdings" panose="05000000000000000000" pitchFamily="2" charset="2"/>
              <a:buChar char="ü"/>
            </a:pPr>
            <a:r>
              <a:rPr lang="es-ES" dirty="0"/>
              <a:t>A</a:t>
            </a:r>
            <a:r>
              <a:rPr lang="es-ES" dirty="0" smtClean="0"/>
              <a:t>cceder </a:t>
            </a:r>
            <a:r>
              <a:rPr lang="es-ES" dirty="0"/>
              <a:t>a grupos para prácticas </a:t>
            </a:r>
            <a:r>
              <a:rPr lang="es-ES" dirty="0" smtClean="0"/>
              <a:t>online.</a:t>
            </a:r>
          </a:p>
          <a:p>
            <a:pPr marL="285750" indent="-285750">
              <a:buFont typeface="Wingdings" panose="05000000000000000000" pitchFamily="2" charset="2"/>
              <a:buChar char="ü"/>
            </a:pPr>
            <a:r>
              <a:rPr lang="es-ES" dirty="0" smtClean="0"/>
              <a:t>Situaciones </a:t>
            </a:r>
            <a:r>
              <a:rPr lang="es-ES" dirty="0"/>
              <a:t>reales de </a:t>
            </a:r>
            <a:r>
              <a:rPr lang="es-ES" dirty="0" smtClean="0"/>
              <a:t>aplicación.</a:t>
            </a:r>
            <a:endParaRPr lang="es-ES" dirty="0"/>
          </a:p>
        </p:txBody>
      </p:sp>
      <p:sp>
        <p:nvSpPr>
          <p:cNvPr id="6" name="Rectángulo 5"/>
          <p:cNvSpPr/>
          <p:nvPr/>
        </p:nvSpPr>
        <p:spPr>
          <a:xfrm>
            <a:off x="967409" y="5987471"/>
            <a:ext cx="10893287" cy="646331"/>
          </a:xfrm>
          <a:prstGeom prst="rect">
            <a:avLst/>
          </a:prstGeom>
        </p:spPr>
        <p:txBody>
          <a:bodyPr wrap="square">
            <a:spAutoFit/>
          </a:bodyPr>
          <a:lstStyle/>
          <a:p>
            <a:r>
              <a:rPr lang="es-ES" b="1" i="1" dirty="0"/>
              <a:t>De acuerdo a las respuestas podemos </a:t>
            </a:r>
            <a:r>
              <a:rPr lang="es-ES" b="1" i="1" dirty="0" smtClean="0"/>
              <a:t>concluir </a:t>
            </a:r>
            <a:r>
              <a:rPr lang="es-ES" b="1" i="1" dirty="0"/>
              <a:t>que los encuestados requieren una app que les </a:t>
            </a:r>
            <a:r>
              <a:rPr lang="es-ES" b="1" i="1" dirty="0" smtClean="0"/>
              <a:t>ayude a incrementar sus competencias laborales de fácil aplicación y que contenga acceso a un monitoreo constante. </a:t>
            </a:r>
            <a:endParaRPr lang="es-ES" b="1" i="1" dirty="0"/>
          </a:p>
        </p:txBody>
      </p:sp>
    </p:spTree>
    <p:extLst>
      <p:ext uri="{BB962C8B-B14F-4D97-AF65-F5344CB8AC3E}">
        <p14:creationId xmlns:p14="http://schemas.microsoft.com/office/powerpoint/2010/main" val="5025189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lvl="0"/>
            <a:r>
              <a:rPr lang="en-US" sz="5400" b="1" dirty="0">
                <a:solidFill>
                  <a:schemeClr val="accent5">
                    <a:lumMod val="75000"/>
                  </a:schemeClr>
                </a:solidFill>
                <a:latin typeface="Gill Sans MT Condensed" panose="020B0506020104020203" pitchFamily="34" charset="0"/>
                <a:sym typeface="Merriweather"/>
              </a:rPr>
              <a:t>COMPETENCIA Y DIFERENCIACIÓN</a:t>
            </a:r>
            <a:endParaRPr lang="es-ES" sz="5400" b="1" dirty="0">
              <a:solidFill>
                <a:schemeClr val="accent5">
                  <a:lumMod val="75000"/>
                </a:schemeClr>
              </a:solidFill>
              <a:latin typeface="Gill Sans MT Condensed" panose="020B0506020104020203" pitchFamily="34" charset="0"/>
            </a:endParaRPr>
          </a:p>
        </p:txBody>
      </p:sp>
      <p:sp>
        <p:nvSpPr>
          <p:cNvPr id="4" name="Rectángulo 3"/>
          <p:cNvSpPr/>
          <p:nvPr/>
        </p:nvSpPr>
        <p:spPr>
          <a:xfrm>
            <a:off x="838200" y="1690688"/>
            <a:ext cx="10214610" cy="3477875"/>
          </a:xfrm>
          <a:prstGeom prst="rect">
            <a:avLst/>
          </a:prstGeom>
        </p:spPr>
        <p:txBody>
          <a:bodyPr wrap="square">
            <a:spAutoFit/>
          </a:bodyPr>
          <a:lstStyle/>
          <a:p>
            <a:pPr algn="just"/>
            <a:r>
              <a:rPr lang="es-ES" sz="2000" dirty="0" smtClean="0"/>
              <a:t>Nuestro servicio será utilizado en vista que se generara mensajes </a:t>
            </a:r>
            <a:r>
              <a:rPr lang="es-ES" sz="2000" dirty="0"/>
              <a:t>personalizados a los colaboradores (usuarios) para cambiar los patrones de pensamiento y comportamiento mediante la programación neurolingüística adaptadas según el perfil del </a:t>
            </a:r>
            <a:r>
              <a:rPr lang="es-ES" sz="2000" dirty="0" smtClean="0"/>
              <a:t>usuario, </a:t>
            </a:r>
            <a:r>
              <a:rPr lang="es-ES" sz="2000" dirty="0"/>
              <a:t>todo ello desde una plataforma digital. </a:t>
            </a:r>
            <a:r>
              <a:rPr lang="es-ES" sz="2000" dirty="0" smtClean="0"/>
              <a:t>Cabe resaltar que los competidores </a:t>
            </a:r>
            <a:r>
              <a:rPr lang="es-ES" sz="2000" dirty="0"/>
              <a:t>en nuestro mismo segmento de </a:t>
            </a:r>
            <a:r>
              <a:rPr lang="es-ES" sz="2000" dirty="0" smtClean="0"/>
              <a:t>mercado (</a:t>
            </a:r>
            <a:r>
              <a:rPr lang="es-PE" sz="2000" dirty="0"/>
              <a:t>Apps de autoayuda, de relajación y de </a:t>
            </a:r>
            <a:r>
              <a:rPr lang="es-PE" sz="2000" dirty="0" smtClean="0"/>
              <a:t>motivación), </a:t>
            </a:r>
            <a:r>
              <a:rPr lang="es-ES" sz="2000" dirty="0" smtClean="0"/>
              <a:t>no </a:t>
            </a:r>
            <a:r>
              <a:rPr lang="es-ES" sz="2000" dirty="0"/>
              <a:t>ofrecen mensajes personalizados a las necesidades reales de los colaboradores (usuarios</a:t>
            </a:r>
            <a:r>
              <a:rPr lang="es-ES" sz="2000" dirty="0" smtClean="0"/>
              <a:t>).</a:t>
            </a:r>
          </a:p>
          <a:p>
            <a:pPr algn="just"/>
            <a:endParaRPr lang="es-ES" sz="2000" dirty="0"/>
          </a:p>
          <a:p>
            <a:pPr algn="just"/>
            <a:r>
              <a:rPr lang="es-PE" sz="2000" dirty="0"/>
              <a:t>Al no existir en el mercado plataformas digitales con soluciones personalizadas basadas a un perfil </a:t>
            </a:r>
            <a:r>
              <a:rPr lang="es-PE" sz="2000" dirty="0" smtClean="0"/>
              <a:t>personal como profesional </a:t>
            </a:r>
            <a:r>
              <a:rPr lang="es-PE" sz="2000" dirty="0"/>
              <a:t>y diseñado para diversos colaboradores (usuarios) de distintos países, el resultado se verá reflejado en la empresa donde labora, </a:t>
            </a:r>
            <a:r>
              <a:rPr lang="es-PE" sz="2000" dirty="0" smtClean="0"/>
              <a:t>como también en </a:t>
            </a:r>
            <a:r>
              <a:rPr lang="es-PE" sz="2000" dirty="0"/>
              <a:t>su entorno familiar y social. </a:t>
            </a:r>
            <a:endParaRPr lang="es-ES" sz="2000" dirty="0"/>
          </a:p>
        </p:txBody>
      </p:sp>
      <p:pic>
        <p:nvPicPr>
          <p:cNvPr id="5" name="Imagen 4"/>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143619233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537210" y="742950"/>
            <a:ext cx="10690860" cy="5355312"/>
          </a:xfrm>
          <a:prstGeom prst="rect">
            <a:avLst/>
          </a:prstGeom>
        </p:spPr>
        <p:txBody>
          <a:bodyPr wrap="square">
            <a:spAutoFit/>
          </a:bodyPr>
          <a:lstStyle/>
          <a:p>
            <a:pPr marL="285750" indent="-285750" algn="just">
              <a:buFont typeface="Arial" panose="020B0604020202020204" pitchFamily="34" charset="0"/>
              <a:buChar char="•"/>
            </a:pPr>
            <a:r>
              <a:rPr lang="es-ES" dirty="0"/>
              <a:t>Ofrecemos un servicio único e innovador en el mercado, que resuelve un problema de manera más eficiente que la competencia. Proporcionando soluciones (personalizadas) sobre necesidades reales, el cual permite al usuario actualizar sus objetivos una vez alcanzado dicha meta. </a:t>
            </a:r>
          </a:p>
          <a:p>
            <a:pPr marL="285750" indent="-285750" algn="just">
              <a:buFont typeface="Arial" panose="020B0604020202020204" pitchFamily="34" charset="0"/>
              <a:buChar char="•"/>
            </a:pPr>
            <a:endParaRPr lang="es-ES" dirty="0"/>
          </a:p>
          <a:p>
            <a:pPr marL="285750" indent="-285750" algn="just">
              <a:buFont typeface="Arial" panose="020B0604020202020204" pitchFamily="34" charset="0"/>
              <a:buChar char="•"/>
            </a:pPr>
            <a:r>
              <a:rPr lang="es-ES" dirty="0"/>
              <a:t>Ofreceremos un servicio de mayor calidad que la competencia, lo que a su vez genera lealtad y satisfacción del cliente.</a:t>
            </a:r>
          </a:p>
          <a:p>
            <a:pPr marL="285750" indent="-285750" algn="just">
              <a:buFont typeface="Arial" panose="020B0604020202020204" pitchFamily="34" charset="0"/>
              <a:buChar char="•"/>
            </a:pPr>
            <a:endParaRPr lang="es-ES" dirty="0"/>
          </a:p>
          <a:p>
            <a:pPr marL="285750" indent="-285750" algn="just">
              <a:buFont typeface="Arial" panose="020B0604020202020204" pitchFamily="34" charset="0"/>
              <a:buChar char="•"/>
            </a:pPr>
            <a:r>
              <a:rPr lang="es-ES" dirty="0"/>
              <a:t>Ofreceremos una experiencia de usuario superior a la competencia, contando con herramientas digitales amigables e intuitivas,  lo que permite fidelizar a los clientes.</a:t>
            </a:r>
          </a:p>
          <a:p>
            <a:pPr marL="285750" indent="-285750" algn="just">
              <a:buFont typeface="Arial" panose="020B0604020202020204" pitchFamily="34" charset="0"/>
              <a:buChar char="•"/>
            </a:pPr>
            <a:endParaRPr lang="es-ES" dirty="0"/>
          </a:p>
          <a:p>
            <a:pPr marL="285750" indent="-285750" algn="just">
              <a:buFont typeface="Arial" panose="020B0604020202020204" pitchFamily="34" charset="0"/>
              <a:buChar char="•"/>
            </a:pPr>
            <a:r>
              <a:rPr lang="es-ES" dirty="0"/>
              <a:t>Tenemos un conocimiento profundo de la industria, lo que permite identificar oportunidades y desafíos.</a:t>
            </a:r>
          </a:p>
          <a:p>
            <a:pPr marL="285750" indent="-285750" algn="just">
              <a:buFont typeface="Arial" panose="020B0604020202020204" pitchFamily="34" charset="0"/>
              <a:buChar char="•"/>
            </a:pPr>
            <a:endParaRPr lang="es-ES" dirty="0"/>
          </a:p>
          <a:p>
            <a:pPr marL="285750" indent="-285750" algn="just">
              <a:buFont typeface="Arial" panose="020B0604020202020204" pitchFamily="34" charset="0"/>
              <a:buChar char="•"/>
            </a:pPr>
            <a:r>
              <a:rPr lang="es-ES" dirty="0"/>
              <a:t>Contamos con el conocimiento sobre el uso de la tecnología más avanzada y sofisticada, lo que permite mejorar continuamente los servicios.</a:t>
            </a:r>
          </a:p>
          <a:p>
            <a:pPr marL="285750" indent="-285750" algn="just">
              <a:buFont typeface="Arial" panose="020B0604020202020204" pitchFamily="34" charset="0"/>
              <a:buChar char="•"/>
            </a:pPr>
            <a:endParaRPr lang="es-ES" dirty="0"/>
          </a:p>
          <a:p>
            <a:pPr marL="285750" indent="-285750" algn="just">
              <a:buFont typeface="Arial" panose="020B0604020202020204" pitchFamily="34" charset="0"/>
              <a:buChar char="•"/>
            </a:pPr>
            <a:r>
              <a:rPr lang="es-ES" dirty="0"/>
              <a:t>Contamos con un equipo altamente capacitado y motivado, que brinde un servicio excepcional a los clientes.</a:t>
            </a:r>
          </a:p>
          <a:p>
            <a:pPr marL="285750" indent="-285750" algn="just">
              <a:buFont typeface="Arial" panose="020B0604020202020204" pitchFamily="34" charset="0"/>
              <a:buChar char="•"/>
            </a:pPr>
            <a:endParaRPr lang="es-ES" dirty="0"/>
          </a:p>
          <a:p>
            <a:pPr marL="285750" indent="-285750" algn="just">
              <a:buFont typeface="Arial" panose="020B0604020202020204" pitchFamily="34" charset="0"/>
              <a:buChar char="•"/>
            </a:pPr>
            <a:r>
              <a:rPr lang="es-ES" dirty="0"/>
              <a:t>Mantenemos una amplia red de contactos y relaciones en la industria, lo que permite acceder a oportunidades y recursos valiosos.</a:t>
            </a:r>
          </a:p>
        </p:txBody>
      </p:sp>
    </p:spTree>
    <p:extLst>
      <p:ext uri="{BB962C8B-B14F-4D97-AF65-F5344CB8AC3E}">
        <p14:creationId xmlns:p14="http://schemas.microsoft.com/office/powerpoint/2010/main" val="407213863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36"/>
          <p:cNvSpPr txBox="1"/>
          <p:nvPr/>
        </p:nvSpPr>
        <p:spPr>
          <a:xfrm>
            <a:off x="669443" y="679450"/>
            <a:ext cx="10589229" cy="571439"/>
          </a:xfrm>
          <a:prstGeom prst="rect">
            <a:avLst/>
          </a:prstGeom>
          <a:noFill/>
          <a:ln>
            <a:noFill/>
          </a:ln>
        </p:spPr>
        <p:txBody>
          <a:bodyPr spcFirstLastPara="1" wrap="square" lIns="0" tIns="0" rIns="0" bIns="0" anchor="t" anchorCtr="0">
            <a:noAutofit/>
          </a:bodyPr>
          <a:lstStyle/>
          <a:p>
            <a:pPr>
              <a:lnSpc>
                <a:spcPct val="120000"/>
              </a:lnSpc>
            </a:pPr>
            <a:r>
              <a:rPr lang="en-US" sz="5400" b="1" dirty="0">
                <a:solidFill>
                  <a:schemeClr val="accent5">
                    <a:lumMod val="75000"/>
                  </a:schemeClr>
                </a:solidFill>
                <a:latin typeface="Gill Sans MT Condensed" panose="020B0506020104020203" pitchFamily="34" charset="0"/>
                <a:ea typeface="+mj-ea"/>
                <a:cs typeface="+mj-cs"/>
                <a:sym typeface="Merriweather"/>
              </a:rPr>
              <a:t>COMPETENCIA Y DIFERENCIACIÓN</a:t>
            </a:r>
          </a:p>
        </p:txBody>
      </p:sp>
      <p:sp>
        <p:nvSpPr>
          <p:cNvPr id="679" name="Google Shape;679;p36"/>
          <p:cNvSpPr/>
          <p:nvPr/>
        </p:nvSpPr>
        <p:spPr>
          <a:xfrm>
            <a:off x="1404731" y="4970409"/>
            <a:ext cx="9370122" cy="618435"/>
          </a:xfrm>
          <a:custGeom>
            <a:avLst/>
            <a:gdLst/>
            <a:ahLst/>
            <a:cxnLst/>
            <a:rect l="l" t="t" r="r" b="b"/>
            <a:pathLst>
              <a:path w="22971471" h="1534036" extrusionOk="0">
                <a:moveTo>
                  <a:pt x="22417751" y="1534036"/>
                </a:moveTo>
                <a:lnTo>
                  <a:pt x="553720" y="1534036"/>
                </a:lnTo>
                <a:cubicBezTo>
                  <a:pt x="247650" y="1534036"/>
                  <a:pt x="0" y="1190656"/>
                  <a:pt x="0" y="767938"/>
                </a:cubicBezTo>
                <a:cubicBezTo>
                  <a:pt x="0" y="343458"/>
                  <a:pt x="247650" y="0"/>
                  <a:pt x="553720" y="0"/>
                </a:cubicBezTo>
                <a:lnTo>
                  <a:pt x="22417751" y="0"/>
                </a:lnTo>
                <a:cubicBezTo>
                  <a:pt x="22723821" y="0"/>
                  <a:pt x="22971471" y="343458"/>
                  <a:pt x="22971471" y="767938"/>
                </a:cubicBezTo>
                <a:cubicBezTo>
                  <a:pt x="22970201" y="1190656"/>
                  <a:pt x="22722551" y="1534036"/>
                  <a:pt x="22417751" y="1534036"/>
                </a:cubicBezTo>
                <a:close/>
              </a:path>
            </a:pathLst>
          </a:custGeom>
          <a:solidFill>
            <a:srgbClr val="03989E">
              <a:alpha val="31372"/>
            </a:srgbClr>
          </a:solidFill>
          <a:ln>
            <a:noFill/>
          </a:ln>
        </p:spPr>
        <p:txBody>
          <a:bodyPr spcFirstLastPara="1" wrap="square" lIns="60950" tIns="60950" rIns="60950" bIns="60950" anchor="ctr" anchorCtr="0">
            <a:noAutofit/>
          </a:bodyPr>
          <a:lstStyle/>
          <a:p>
            <a:endParaRPr sz="1200"/>
          </a:p>
        </p:txBody>
      </p:sp>
      <p:sp>
        <p:nvSpPr>
          <p:cNvPr id="680" name="Google Shape;680;p36"/>
          <p:cNvSpPr/>
          <p:nvPr/>
        </p:nvSpPr>
        <p:spPr>
          <a:xfrm>
            <a:off x="1404731" y="4262599"/>
            <a:ext cx="9370121" cy="618435"/>
          </a:xfrm>
          <a:custGeom>
            <a:avLst/>
            <a:gdLst/>
            <a:ahLst/>
            <a:cxnLst/>
            <a:rect l="l" t="t" r="r" b="b"/>
            <a:pathLst>
              <a:path w="22971471" h="1534036" extrusionOk="0">
                <a:moveTo>
                  <a:pt x="22417751" y="1534036"/>
                </a:moveTo>
                <a:lnTo>
                  <a:pt x="553720" y="1534036"/>
                </a:lnTo>
                <a:cubicBezTo>
                  <a:pt x="247650" y="1534036"/>
                  <a:pt x="0" y="1190656"/>
                  <a:pt x="0" y="767938"/>
                </a:cubicBezTo>
                <a:cubicBezTo>
                  <a:pt x="0" y="343458"/>
                  <a:pt x="247650" y="0"/>
                  <a:pt x="553720" y="0"/>
                </a:cubicBezTo>
                <a:lnTo>
                  <a:pt x="22417751" y="0"/>
                </a:lnTo>
                <a:cubicBezTo>
                  <a:pt x="22723821" y="0"/>
                  <a:pt x="22971471" y="343458"/>
                  <a:pt x="22971471" y="767938"/>
                </a:cubicBezTo>
                <a:cubicBezTo>
                  <a:pt x="22970201" y="1190656"/>
                  <a:pt x="22722551" y="1534036"/>
                  <a:pt x="22417751" y="1534036"/>
                </a:cubicBezTo>
                <a:close/>
              </a:path>
            </a:pathLst>
          </a:custGeom>
          <a:solidFill>
            <a:srgbClr val="03989E">
              <a:alpha val="31372"/>
            </a:srgbClr>
          </a:solidFill>
          <a:ln>
            <a:noFill/>
          </a:ln>
        </p:spPr>
        <p:txBody>
          <a:bodyPr spcFirstLastPara="1" wrap="square" lIns="60950" tIns="60950" rIns="60950" bIns="60950" anchor="ctr" anchorCtr="0">
            <a:noAutofit/>
          </a:bodyPr>
          <a:lstStyle/>
          <a:p>
            <a:endParaRPr sz="1200"/>
          </a:p>
        </p:txBody>
      </p:sp>
      <p:sp>
        <p:nvSpPr>
          <p:cNvPr id="681" name="Google Shape;681;p36"/>
          <p:cNvSpPr txBox="1"/>
          <p:nvPr/>
        </p:nvSpPr>
        <p:spPr>
          <a:xfrm>
            <a:off x="1465867" y="4973318"/>
            <a:ext cx="1918861" cy="267024"/>
          </a:xfrm>
          <a:prstGeom prst="rect">
            <a:avLst/>
          </a:prstGeom>
          <a:noFill/>
          <a:ln>
            <a:noFill/>
          </a:ln>
        </p:spPr>
        <p:txBody>
          <a:bodyPr spcFirstLastPara="1" wrap="square" lIns="0" tIns="0" rIns="0" bIns="0" anchor="t" anchorCtr="0">
            <a:noAutofit/>
          </a:bodyPr>
          <a:lstStyle/>
          <a:p>
            <a:pPr algn="ctr"/>
            <a:r>
              <a:rPr lang="es-ES" sz="1200" b="1" dirty="0"/>
              <a:t>USO DE TÉCNICAS PSICOLÓGICAS FUNCIONALES (MAYOR DE 2)</a:t>
            </a:r>
          </a:p>
        </p:txBody>
      </p:sp>
      <p:sp>
        <p:nvSpPr>
          <p:cNvPr id="682" name="Google Shape;682;p36"/>
          <p:cNvSpPr/>
          <p:nvPr/>
        </p:nvSpPr>
        <p:spPr>
          <a:xfrm>
            <a:off x="1404731" y="3561613"/>
            <a:ext cx="9370121" cy="618435"/>
          </a:xfrm>
          <a:custGeom>
            <a:avLst/>
            <a:gdLst/>
            <a:ahLst/>
            <a:cxnLst/>
            <a:rect l="l" t="t" r="r" b="b"/>
            <a:pathLst>
              <a:path w="22971471" h="1534036" extrusionOk="0">
                <a:moveTo>
                  <a:pt x="22417751" y="1534036"/>
                </a:moveTo>
                <a:lnTo>
                  <a:pt x="553720" y="1534036"/>
                </a:lnTo>
                <a:cubicBezTo>
                  <a:pt x="247650" y="1534036"/>
                  <a:pt x="0" y="1190656"/>
                  <a:pt x="0" y="767938"/>
                </a:cubicBezTo>
                <a:cubicBezTo>
                  <a:pt x="0" y="343458"/>
                  <a:pt x="247650" y="0"/>
                  <a:pt x="553720" y="0"/>
                </a:cubicBezTo>
                <a:lnTo>
                  <a:pt x="22417751" y="0"/>
                </a:lnTo>
                <a:cubicBezTo>
                  <a:pt x="22723821" y="0"/>
                  <a:pt x="22971471" y="343458"/>
                  <a:pt x="22971471" y="767938"/>
                </a:cubicBezTo>
                <a:cubicBezTo>
                  <a:pt x="22970201" y="1190656"/>
                  <a:pt x="22722551" y="1534036"/>
                  <a:pt x="22417751" y="1534036"/>
                </a:cubicBezTo>
                <a:close/>
              </a:path>
            </a:pathLst>
          </a:custGeom>
          <a:solidFill>
            <a:srgbClr val="03989E">
              <a:alpha val="31372"/>
            </a:srgbClr>
          </a:solidFill>
          <a:ln>
            <a:noFill/>
          </a:ln>
        </p:spPr>
        <p:txBody>
          <a:bodyPr spcFirstLastPara="1" wrap="square" lIns="60950" tIns="60950" rIns="60950" bIns="60950" anchor="ctr" anchorCtr="0">
            <a:noAutofit/>
          </a:bodyPr>
          <a:lstStyle/>
          <a:p>
            <a:endParaRPr sz="1200"/>
          </a:p>
        </p:txBody>
      </p:sp>
      <p:sp>
        <p:nvSpPr>
          <p:cNvPr id="683" name="Google Shape;683;p36"/>
          <p:cNvSpPr txBox="1"/>
          <p:nvPr/>
        </p:nvSpPr>
        <p:spPr>
          <a:xfrm>
            <a:off x="1546687" y="4310329"/>
            <a:ext cx="1757220" cy="279152"/>
          </a:xfrm>
          <a:prstGeom prst="rect">
            <a:avLst/>
          </a:prstGeom>
          <a:noFill/>
          <a:ln>
            <a:noFill/>
          </a:ln>
        </p:spPr>
        <p:txBody>
          <a:bodyPr spcFirstLastPara="1" wrap="square" lIns="0" tIns="0" rIns="0" bIns="0" anchor="t" anchorCtr="0">
            <a:noAutofit/>
          </a:bodyPr>
          <a:lstStyle/>
          <a:p>
            <a:pPr algn="ctr"/>
            <a:r>
              <a:rPr lang="en-US" sz="1200" b="1" dirty="0">
                <a:sym typeface="Arial"/>
              </a:rPr>
              <a:t>MONITOREO DEL PROGRESO / INDICADORES DE RESULTADOS    </a:t>
            </a:r>
            <a:endParaRPr sz="1200" b="1" dirty="0"/>
          </a:p>
        </p:txBody>
      </p:sp>
      <p:sp>
        <p:nvSpPr>
          <p:cNvPr id="684" name="Google Shape;684;p36"/>
          <p:cNvSpPr txBox="1"/>
          <p:nvPr/>
        </p:nvSpPr>
        <p:spPr>
          <a:xfrm>
            <a:off x="1634608" y="3691894"/>
            <a:ext cx="1609841" cy="279152"/>
          </a:xfrm>
          <a:prstGeom prst="rect">
            <a:avLst/>
          </a:prstGeom>
          <a:noFill/>
          <a:ln>
            <a:noFill/>
          </a:ln>
        </p:spPr>
        <p:txBody>
          <a:bodyPr spcFirstLastPara="1" wrap="square" lIns="0" tIns="0" rIns="0" bIns="0" anchor="t" anchorCtr="0">
            <a:noAutofit/>
          </a:bodyPr>
          <a:lstStyle/>
          <a:p>
            <a:pPr algn="ctr"/>
            <a:r>
              <a:rPr lang="es-ES" sz="1200" b="1" dirty="0" smtClean="0"/>
              <a:t>DESARROLLO DE COMPETENCIAS </a:t>
            </a:r>
            <a:endParaRPr sz="1200" b="1" dirty="0"/>
          </a:p>
        </p:txBody>
      </p:sp>
      <p:sp>
        <p:nvSpPr>
          <p:cNvPr id="685" name="Google Shape;685;p36"/>
          <p:cNvSpPr/>
          <p:nvPr/>
        </p:nvSpPr>
        <p:spPr>
          <a:xfrm>
            <a:off x="1404731" y="2864847"/>
            <a:ext cx="9370121" cy="618435"/>
          </a:xfrm>
          <a:custGeom>
            <a:avLst/>
            <a:gdLst/>
            <a:ahLst/>
            <a:cxnLst/>
            <a:rect l="l" t="t" r="r" b="b"/>
            <a:pathLst>
              <a:path w="22971471" h="1534036" extrusionOk="0">
                <a:moveTo>
                  <a:pt x="22417751" y="1534036"/>
                </a:moveTo>
                <a:lnTo>
                  <a:pt x="553720" y="1534036"/>
                </a:lnTo>
                <a:cubicBezTo>
                  <a:pt x="247650" y="1534036"/>
                  <a:pt x="0" y="1190656"/>
                  <a:pt x="0" y="767938"/>
                </a:cubicBezTo>
                <a:cubicBezTo>
                  <a:pt x="0" y="343458"/>
                  <a:pt x="247650" y="0"/>
                  <a:pt x="553720" y="0"/>
                </a:cubicBezTo>
                <a:lnTo>
                  <a:pt x="22417751" y="0"/>
                </a:lnTo>
                <a:cubicBezTo>
                  <a:pt x="22723821" y="0"/>
                  <a:pt x="22971471" y="343458"/>
                  <a:pt x="22971471" y="767938"/>
                </a:cubicBezTo>
                <a:cubicBezTo>
                  <a:pt x="22970201" y="1190656"/>
                  <a:pt x="22722551" y="1534036"/>
                  <a:pt x="22417751" y="1534036"/>
                </a:cubicBezTo>
                <a:close/>
              </a:path>
            </a:pathLst>
          </a:custGeom>
          <a:solidFill>
            <a:srgbClr val="03989E">
              <a:alpha val="31372"/>
            </a:srgbClr>
          </a:solidFill>
          <a:ln>
            <a:noFill/>
          </a:ln>
        </p:spPr>
        <p:txBody>
          <a:bodyPr spcFirstLastPara="1" wrap="square" lIns="60950" tIns="60950" rIns="60950" bIns="60950" anchor="ctr" anchorCtr="0">
            <a:noAutofit/>
          </a:bodyPr>
          <a:lstStyle/>
          <a:p>
            <a:endParaRPr sz="1200" dirty="0"/>
          </a:p>
        </p:txBody>
      </p:sp>
      <p:sp>
        <p:nvSpPr>
          <p:cNvPr id="686" name="Google Shape;686;p36"/>
          <p:cNvSpPr txBox="1"/>
          <p:nvPr/>
        </p:nvSpPr>
        <p:spPr>
          <a:xfrm>
            <a:off x="1620378" y="3015437"/>
            <a:ext cx="1609841" cy="279152"/>
          </a:xfrm>
          <a:prstGeom prst="rect">
            <a:avLst/>
          </a:prstGeom>
          <a:noFill/>
          <a:ln>
            <a:noFill/>
          </a:ln>
        </p:spPr>
        <p:txBody>
          <a:bodyPr spcFirstLastPara="1" wrap="square" lIns="0" tIns="0" rIns="0" bIns="0" anchor="t" anchorCtr="0">
            <a:noAutofit/>
          </a:bodyPr>
          <a:lstStyle/>
          <a:p>
            <a:pPr algn="ctr">
              <a:lnSpc>
                <a:spcPct val="142024"/>
              </a:lnSpc>
            </a:pPr>
            <a:r>
              <a:rPr lang="en-US" sz="1200" b="1" dirty="0" smtClean="0">
                <a:solidFill>
                  <a:srgbClr val="000000"/>
                </a:solidFill>
                <a:latin typeface="Arial"/>
                <a:cs typeface="Arial"/>
                <a:sym typeface="Arial"/>
              </a:rPr>
              <a:t>PERSONALIZACIÓN</a:t>
            </a:r>
            <a:endParaRPr sz="1000" b="1" dirty="0"/>
          </a:p>
        </p:txBody>
      </p:sp>
      <p:sp>
        <p:nvSpPr>
          <p:cNvPr id="687" name="Google Shape;687;p36"/>
          <p:cNvSpPr txBox="1"/>
          <p:nvPr/>
        </p:nvSpPr>
        <p:spPr>
          <a:xfrm>
            <a:off x="3494920" y="2293364"/>
            <a:ext cx="1609841" cy="324641"/>
          </a:xfrm>
          <a:prstGeom prst="rect">
            <a:avLst/>
          </a:prstGeom>
          <a:noFill/>
          <a:ln>
            <a:noFill/>
          </a:ln>
        </p:spPr>
        <p:txBody>
          <a:bodyPr spcFirstLastPara="1" wrap="square" lIns="0" tIns="0" rIns="0" bIns="0" anchor="t" anchorCtr="0">
            <a:noAutofit/>
          </a:bodyPr>
          <a:lstStyle/>
          <a:p>
            <a:pPr algn="ctr">
              <a:lnSpc>
                <a:spcPct val="142000"/>
              </a:lnSpc>
            </a:pPr>
            <a:r>
              <a:rPr lang="es-ES" sz="2000" b="1" dirty="0" smtClean="0">
                <a:solidFill>
                  <a:schemeClr val="accent4">
                    <a:lumMod val="75000"/>
                  </a:schemeClr>
                </a:solidFill>
              </a:rPr>
              <a:t>SMILEMIND</a:t>
            </a:r>
            <a:endParaRPr lang="es-ES" sz="2000" b="1" dirty="0">
              <a:solidFill>
                <a:schemeClr val="accent4">
                  <a:lumMod val="75000"/>
                </a:schemeClr>
              </a:solidFill>
            </a:endParaRPr>
          </a:p>
        </p:txBody>
      </p:sp>
      <p:sp>
        <p:nvSpPr>
          <p:cNvPr id="688" name="Google Shape;688;p36"/>
          <p:cNvSpPr txBox="1"/>
          <p:nvPr/>
        </p:nvSpPr>
        <p:spPr>
          <a:xfrm>
            <a:off x="5301564" y="2293364"/>
            <a:ext cx="1609841" cy="324641"/>
          </a:xfrm>
          <a:prstGeom prst="rect">
            <a:avLst/>
          </a:prstGeom>
          <a:noFill/>
          <a:ln>
            <a:noFill/>
          </a:ln>
        </p:spPr>
        <p:txBody>
          <a:bodyPr spcFirstLastPara="1" wrap="square" lIns="0" tIns="0" rIns="0" bIns="0" anchor="t" anchorCtr="0">
            <a:noAutofit/>
          </a:bodyPr>
          <a:lstStyle/>
          <a:p>
            <a:pPr algn="ctr">
              <a:lnSpc>
                <a:spcPct val="142000"/>
              </a:lnSpc>
            </a:pPr>
            <a:r>
              <a:rPr lang="es-ES" sz="2000" b="1" dirty="0" smtClean="0">
                <a:solidFill>
                  <a:schemeClr val="accent2">
                    <a:lumMod val="75000"/>
                  </a:schemeClr>
                </a:solidFill>
              </a:rPr>
              <a:t>WORRYTREE</a:t>
            </a:r>
            <a:endParaRPr lang="es-ES" sz="2000" b="1" dirty="0">
              <a:solidFill>
                <a:schemeClr val="accent2">
                  <a:lumMod val="75000"/>
                </a:schemeClr>
              </a:solidFill>
            </a:endParaRPr>
          </a:p>
        </p:txBody>
      </p:sp>
      <p:sp>
        <p:nvSpPr>
          <p:cNvPr id="689" name="Google Shape;689;p36"/>
          <p:cNvSpPr txBox="1"/>
          <p:nvPr/>
        </p:nvSpPr>
        <p:spPr>
          <a:xfrm>
            <a:off x="7075341" y="2297258"/>
            <a:ext cx="1745187" cy="316855"/>
          </a:xfrm>
          <a:prstGeom prst="rect">
            <a:avLst/>
          </a:prstGeom>
          <a:noFill/>
          <a:ln>
            <a:noFill/>
          </a:ln>
        </p:spPr>
        <p:txBody>
          <a:bodyPr spcFirstLastPara="1" wrap="square" lIns="0" tIns="0" rIns="0" bIns="0" anchor="t" anchorCtr="0">
            <a:noAutofit/>
          </a:bodyPr>
          <a:lstStyle/>
          <a:p>
            <a:pPr algn="ctr">
              <a:lnSpc>
                <a:spcPct val="142000"/>
              </a:lnSpc>
            </a:pPr>
            <a:r>
              <a:rPr lang="es-ES" sz="2000" b="1" dirty="0" smtClean="0">
                <a:solidFill>
                  <a:schemeClr val="accent6">
                    <a:lumMod val="75000"/>
                  </a:schemeClr>
                </a:solidFill>
              </a:rPr>
              <a:t>AFFIRMATION</a:t>
            </a:r>
            <a:r>
              <a:rPr lang="es-ES" sz="1200" dirty="0" smtClean="0">
                <a:solidFill>
                  <a:schemeClr val="accent6">
                    <a:lumMod val="75000"/>
                  </a:schemeClr>
                </a:solidFill>
              </a:rPr>
              <a:t> </a:t>
            </a:r>
            <a:endParaRPr lang="es-ES" sz="1200" dirty="0">
              <a:solidFill>
                <a:schemeClr val="accent6">
                  <a:lumMod val="75000"/>
                </a:schemeClr>
              </a:solidFill>
            </a:endParaRPr>
          </a:p>
        </p:txBody>
      </p:sp>
      <p:sp>
        <p:nvSpPr>
          <p:cNvPr id="690" name="Google Shape;690;p36"/>
          <p:cNvSpPr/>
          <p:nvPr/>
        </p:nvSpPr>
        <p:spPr>
          <a:xfrm>
            <a:off x="8721499" y="2165518"/>
            <a:ext cx="1859967" cy="618435"/>
          </a:xfrm>
          <a:custGeom>
            <a:avLst/>
            <a:gdLst/>
            <a:ahLst/>
            <a:cxnLst/>
            <a:rect l="l" t="t" r="r" b="b"/>
            <a:pathLst>
              <a:path w="4613670" h="1534036" extrusionOk="0">
                <a:moveTo>
                  <a:pt x="4059950" y="1534036"/>
                </a:moveTo>
                <a:lnTo>
                  <a:pt x="553720" y="1534036"/>
                </a:lnTo>
                <a:cubicBezTo>
                  <a:pt x="247650" y="1534036"/>
                  <a:pt x="0" y="1190656"/>
                  <a:pt x="0" y="767938"/>
                </a:cubicBezTo>
                <a:cubicBezTo>
                  <a:pt x="0" y="343458"/>
                  <a:pt x="247650" y="0"/>
                  <a:pt x="553720" y="0"/>
                </a:cubicBezTo>
                <a:lnTo>
                  <a:pt x="4059950" y="0"/>
                </a:lnTo>
                <a:cubicBezTo>
                  <a:pt x="4366020" y="0"/>
                  <a:pt x="4613670" y="343458"/>
                  <a:pt x="4613670" y="767938"/>
                </a:cubicBezTo>
                <a:cubicBezTo>
                  <a:pt x="4612400" y="1190656"/>
                  <a:pt x="4364750" y="1534036"/>
                  <a:pt x="4059950" y="1534036"/>
                </a:cubicBezTo>
                <a:close/>
              </a:path>
            </a:pathLst>
          </a:custGeom>
          <a:solidFill>
            <a:srgbClr val="FFFFFF"/>
          </a:solidFill>
          <a:ln>
            <a:noFill/>
          </a:ln>
        </p:spPr>
        <p:txBody>
          <a:bodyPr spcFirstLastPara="1" wrap="square" lIns="60950" tIns="60950" rIns="60950" bIns="60950" anchor="ctr" anchorCtr="0">
            <a:noAutofit/>
          </a:bodyPr>
          <a:lstStyle/>
          <a:p>
            <a:endParaRPr sz="1200"/>
          </a:p>
        </p:txBody>
      </p:sp>
      <p:sp>
        <p:nvSpPr>
          <p:cNvPr id="691" name="Google Shape;691;p36"/>
          <p:cNvSpPr txBox="1"/>
          <p:nvPr/>
        </p:nvSpPr>
        <p:spPr>
          <a:xfrm>
            <a:off x="8918302" y="2201100"/>
            <a:ext cx="1609841" cy="324641"/>
          </a:xfrm>
          <a:prstGeom prst="rect">
            <a:avLst/>
          </a:prstGeom>
          <a:noFill/>
          <a:ln>
            <a:noFill/>
          </a:ln>
        </p:spPr>
        <p:txBody>
          <a:bodyPr spcFirstLastPara="1" wrap="square" lIns="0" tIns="0" rIns="0" bIns="0" anchor="t" anchorCtr="0">
            <a:noAutofit/>
          </a:bodyPr>
          <a:lstStyle/>
          <a:p>
            <a:pPr algn="ctr">
              <a:lnSpc>
                <a:spcPct val="142000"/>
              </a:lnSpc>
            </a:pPr>
            <a:r>
              <a:rPr lang="es-ES" sz="2400" b="1" dirty="0" smtClean="0">
                <a:solidFill>
                  <a:srgbClr val="7030A0"/>
                </a:solidFill>
              </a:rPr>
              <a:t>FNL</a:t>
            </a:r>
            <a:endParaRPr sz="2400" b="1" dirty="0">
              <a:solidFill>
                <a:srgbClr val="7030A0"/>
              </a:solidFill>
            </a:endParaRPr>
          </a:p>
        </p:txBody>
      </p:sp>
      <p:sp>
        <p:nvSpPr>
          <p:cNvPr id="692" name="Google Shape;692;p36"/>
          <p:cNvSpPr/>
          <p:nvPr/>
        </p:nvSpPr>
        <p:spPr>
          <a:xfrm rot="-5400000">
            <a:off x="3612764" y="3956444"/>
            <a:ext cx="3234635" cy="30165"/>
          </a:xfrm>
          <a:custGeom>
            <a:avLst/>
            <a:gdLst/>
            <a:ahLst/>
            <a:cxnLst/>
            <a:rect l="l" t="t" r="r" b="b"/>
            <a:pathLst>
              <a:path w="7490223" h="69850" extrusionOk="0">
                <a:moveTo>
                  <a:pt x="7199392" y="0"/>
                </a:moveTo>
                <a:lnTo>
                  <a:pt x="0" y="0"/>
                </a:lnTo>
                <a:lnTo>
                  <a:pt x="0" y="69850"/>
                </a:lnTo>
                <a:lnTo>
                  <a:pt x="7490223" y="69850"/>
                </a:lnTo>
                <a:lnTo>
                  <a:pt x="7490223" y="0"/>
                </a:lnTo>
                <a:close/>
              </a:path>
            </a:pathLst>
          </a:custGeom>
          <a:solidFill>
            <a:srgbClr val="03989E">
              <a:alpha val="52549"/>
            </a:srgbClr>
          </a:solidFill>
          <a:ln>
            <a:noFill/>
          </a:ln>
        </p:spPr>
      </p:sp>
      <p:sp>
        <p:nvSpPr>
          <p:cNvPr id="693" name="Google Shape;693;p36"/>
          <p:cNvSpPr/>
          <p:nvPr/>
        </p:nvSpPr>
        <p:spPr>
          <a:xfrm rot="-5400000">
            <a:off x="5419031" y="3956444"/>
            <a:ext cx="3234635" cy="30165"/>
          </a:xfrm>
          <a:custGeom>
            <a:avLst/>
            <a:gdLst/>
            <a:ahLst/>
            <a:cxnLst/>
            <a:rect l="l" t="t" r="r" b="b"/>
            <a:pathLst>
              <a:path w="7490223" h="69850" extrusionOk="0">
                <a:moveTo>
                  <a:pt x="7199392" y="0"/>
                </a:moveTo>
                <a:lnTo>
                  <a:pt x="0" y="0"/>
                </a:lnTo>
                <a:lnTo>
                  <a:pt x="0" y="69850"/>
                </a:lnTo>
                <a:lnTo>
                  <a:pt x="7490223" y="69850"/>
                </a:lnTo>
                <a:lnTo>
                  <a:pt x="7490223" y="0"/>
                </a:lnTo>
                <a:close/>
              </a:path>
            </a:pathLst>
          </a:custGeom>
          <a:solidFill>
            <a:srgbClr val="03989E">
              <a:alpha val="52549"/>
            </a:srgbClr>
          </a:solidFill>
          <a:ln>
            <a:noFill/>
          </a:ln>
        </p:spPr>
      </p:sp>
      <p:sp>
        <p:nvSpPr>
          <p:cNvPr id="694" name="Google Shape;694;p36"/>
          <p:cNvSpPr/>
          <p:nvPr/>
        </p:nvSpPr>
        <p:spPr>
          <a:xfrm rot="-5400000">
            <a:off x="7328532" y="3956444"/>
            <a:ext cx="3234635" cy="30165"/>
          </a:xfrm>
          <a:custGeom>
            <a:avLst/>
            <a:gdLst/>
            <a:ahLst/>
            <a:cxnLst/>
            <a:rect l="l" t="t" r="r" b="b"/>
            <a:pathLst>
              <a:path w="7490223" h="69850" extrusionOk="0">
                <a:moveTo>
                  <a:pt x="7199392" y="0"/>
                </a:moveTo>
                <a:lnTo>
                  <a:pt x="0" y="0"/>
                </a:lnTo>
                <a:lnTo>
                  <a:pt x="0" y="69850"/>
                </a:lnTo>
                <a:lnTo>
                  <a:pt x="7490223" y="69850"/>
                </a:lnTo>
                <a:lnTo>
                  <a:pt x="7490223" y="0"/>
                </a:lnTo>
                <a:close/>
              </a:path>
            </a:pathLst>
          </a:custGeom>
          <a:solidFill>
            <a:srgbClr val="03989E">
              <a:alpha val="52549"/>
            </a:srgbClr>
          </a:solidFill>
          <a:ln>
            <a:noFill/>
          </a:ln>
        </p:spPr>
      </p:sp>
      <p:sp>
        <p:nvSpPr>
          <p:cNvPr id="695" name="Google Shape;695;p36"/>
          <p:cNvSpPr/>
          <p:nvPr/>
        </p:nvSpPr>
        <p:spPr>
          <a:xfrm rot="-5400000">
            <a:off x="1741034" y="3956444"/>
            <a:ext cx="3234635" cy="30165"/>
          </a:xfrm>
          <a:custGeom>
            <a:avLst/>
            <a:gdLst/>
            <a:ahLst/>
            <a:cxnLst/>
            <a:rect l="l" t="t" r="r" b="b"/>
            <a:pathLst>
              <a:path w="7490223" h="69850" extrusionOk="0">
                <a:moveTo>
                  <a:pt x="7199392" y="0"/>
                </a:moveTo>
                <a:lnTo>
                  <a:pt x="0" y="0"/>
                </a:lnTo>
                <a:lnTo>
                  <a:pt x="0" y="69850"/>
                </a:lnTo>
                <a:lnTo>
                  <a:pt x="7490223" y="69850"/>
                </a:lnTo>
                <a:lnTo>
                  <a:pt x="7490223" y="0"/>
                </a:lnTo>
                <a:close/>
              </a:path>
            </a:pathLst>
          </a:custGeom>
          <a:solidFill>
            <a:srgbClr val="03989E">
              <a:alpha val="52549"/>
            </a:srgbClr>
          </a:solidFill>
          <a:ln>
            <a:noFill/>
          </a:ln>
        </p:spPr>
      </p:sp>
      <p:pic>
        <p:nvPicPr>
          <p:cNvPr id="4100" name="Picture 4" descr="Free Check Mark SVG, PNG Icon, Symbol. Downloa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95719" y="2707380"/>
            <a:ext cx="723265" cy="72326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Free Check Mark SVG, PNG Icon, Symbol. Downloa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95719" y="3469283"/>
            <a:ext cx="723265" cy="72326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descr="Free Check Mark SVG, PNG Icon, Symbol. Downloa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95719" y="4175852"/>
            <a:ext cx="723265" cy="72326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Free Check Mark SVG, PNG Icon, Symbol. Downloa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425022" y="4917993"/>
            <a:ext cx="723265" cy="72326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084604" y="3015437"/>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41" name="Imagen 40"/>
          <p:cNvPicPr>
            <a:picLocks noChangeAspect="1"/>
          </p:cNvPicPr>
          <p:nvPr/>
        </p:nvPicPr>
        <p:blipFill rotWithShape="1">
          <a:blip r:embed="rId5"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pic>
        <p:nvPicPr>
          <p:cNvPr id="42"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076424" y="3730124"/>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047333" y="4374547"/>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003946" y="5106830"/>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944549" y="2985398"/>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919014" y="3658738"/>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66765" y="4415594"/>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83282" y="5071560"/>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67840" y="3015437"/>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39934" y="3730124"/>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23417" y="4389787"/>
            <a:ext cx="377332" cy="377332"/>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6" descr="Lo mejor de Equis: ¡Quejas, Ataque Pokémon y terminamos cantando!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59184" y="5090959"/>
            <a:ext cx="377332" cy="377332"/>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459213" y="6152859"/>
            <a:ext cx="6562053" cy="369332"/>
          </a:xfrm>
          <a:prstGeom prst="rect">
            <a:avLst/>
          </a:prstGeom>
          <a:noFill/>
        </p:spPr>
        <p:txBody>
          <a:bodyPr wrap="none" rtlCol="0">
            <a:spAutoFit/>
          </a:bodyPr>
          <a:lstStyle/>
          <a:p>
            <a:r>
              <a:rPr lang="es-ES" b="1" dirty="0" smtClean="0"/>
              <a:t>Nota: Aplicativos que guardan relación a disminuir el estrés laboral</a:t>
            </a:r>
            <a:endParaRPr lang="es-ES" b="1" dirty="0"/>
          </a:p>
        </p:txBody>
      </p:sp>
    </p:spTree>
    <p:extLst>
      <p:ext uri="{BB962C8B-B14F-4D97-AF65-F5344CB8AC3E}">
        <p14:creationId xmlns:p14="http://schemas.microsoft.com/office/powerpoint/2010/main" val="207164404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20" name="Google Shape;920;p43"/>
          <p:cNvSpPr/>
          <p:nvPr/>
        </p:nvSpPr>
        <p:spPr>
          <a:xfrm>
            <a:off x="2181477" y="1903932"/>
            <a:ext cx="1294167" cy="1294162"/>
          </a:xfrm>
          <a:custGeom>
            <a:avLst/>
            <a:gdLst/>
            <a:ahLst/>
            <a:cxnLst/>
            <a:rect l="l" t="t" r="r" b="b"/>
            <a:pathLst>
              <a:path w="6350000" h="6349974" extrusionOk="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60950" tIns="60950" rIns="60950" bIns="60950" anchor="ctr" anchorCtr="0">
            <a:noAutofit/>
          </a:bodyPr>
          <a:lstStyle/>
          <a:p>
            <a:endParaRPr sz="1200"/>
          </a:p>
        </p:txBody>
      </p:sp>
      <p:sp>
        <p:nvSpPr>
          <p:cNvPr id="921" name="Google Shape;921;p43"/>
          <p:cNvSpPr txBox="1"/>
          <p:nvPr/>
        </p:nvSpPr>
        <p:spPr>
          <a:xfrm>
            <a:off x="551482" y="238570"/>
            <a:ext cx="5160669" cy="729827"/>
          </a:xfrm>
          <a:prstGeom prst="rect">
            <a:avLst/>
          </a:prstGeom>
          <a:noFill/>
          <a:ln>
            <a:noFill/>
          </a:ln>
        </p:spPr>
        <p:txBody>
          <a:bodyPr spcFirstLastPara="1" wrap="square" lIns="0" tIns="0" rIns="0" bIns="0" anchor="t" anchorCtr="0">
            <a:noAutofit/>
          </a:bodyPr>
          <a:lstStyle/>
          <a:p>
            <a:pPr>
              <a:lnSpc>
                <a:spcPct val="120000"/>
              </a:lnSpc>
              <a:spcBef>
                <a:spcPct val="0"/>
              </a:spcBef>
            </a:pPr>
            <a:r>
              <a:rPr lang="en-US" sz="5400" b="1" dirty="0">
                <a:solidFill>
                  <a:schemeClr val="accent5">
                    <a:lumMod val="75000"/>
                  </a:schemeClr>
                </a:solidFill>
                <a:latin typeface="Gill Sans MT Condensed" panose="020B0506020104020203" pitchFamily="34" charset="0"/>
                <a:ea typeface="+mj-ea"/>
                <a:cs typeface="+mj-cs"/>
                <a:sym typeface="Merriweather"/>
              </a:rPr>
              <a:t>EQUIPO</a:t>
            </a:r>
          </a:p>
        </p:txBody>
      </p:sp>
      <p:sp>
        <p:nvSpPr>
          <p:cNvPr id="922" name="Google Shape;922;p43"/>
          <p:cNvSpPr txBox="1"/>
          <p:nvPr/>
        </p:nvSpPr>
        <p:spPr>
          <a:xfrm>
            <a:off x="1157530" y="3354936"/>
            <a:ext cx="3342060" cy="342900"/>
          </a:xfrm>
          <a:prstGeom prst="rect">
            <a:avLst/>
          </a:prstGeom>
          <a:noFill/>
          <a:ln>
            <a:noFill/>
          </a:ln>
        </p:spPr>
        <p:txBody>
          <a:bodyPr spcFirstLastPara="1" wrap="square" lIns="0" tIns="0" rIns="0" bIns="0" anchor="t" anchorCtr="0">
            <a:noAutofit/>
          </a:bodyPr>
          <a:lstStyle/>
          <a:p>
            <a:pPr algn="ctr"/>
            <a:r>
              <a:rPr lang="en-US" sz="2000" dirty="0" smtClean="0">
                <a:solidFill>
                  <a:srgbClr val="000000"/>
                </a:solidFill>
                <a:latin typeface="Open Sans"/>
                <a:ea typeface="Open Sans"/>
                <a:cs typeface="Open Sans"/>
                <a:sym typeface="Open Sans"/>
              </a:rPr>
              <a:t>Juan Javier </a:t>
            </a:r>
          </a:p>
          <a:p>
            <a:pPr algn="ctr"/>
            <a:r>
              <a:rPr lang="en-US" sz="2000" dirty="0" smtClean="0">
                <a:solidFill>
                  <a:srgbClr val="000000"/>
                </a:solidFill>
                <a:latin typeface="Open Sans"/>
                <a:ea typeface="Open Sans"/>
                <a:cs typeface="Open Sans"/>
                <a:sym typeface="Open Sans"/>
              </a:rPr>
              <a:t>Ruíz Santamaria</a:t>
            </a:r>
            <a:endParaRPr sz="1200" dirty="0"/>
          </a:p>
        </p:txBody>
      </p:sp>
      <p:sp>
        <p:nvSpPr>
          <p:cNvPr id="923" name="Google Shape;923;p43"/>
          <p:cNvSpPr txBox="1"/>
          <p:nvPr/>
        </p:nvSpPr>
        <p:spPr>
          <a:xfrm>
            <a:off x="2020783" y="3987792"/>
            <a:ext cx="1490263" cy="232833"/>
          </a:xfrm>
          <a:prstGeom prst="rect">
            <a:avLst/>
          </a:prstGeom>
          <a:noFill/>
          <a:ln>
            <a:noFill/>
          </a:ln>
        </p:spPr>
        <p:txBody>
          <a:bodyPr spcFirstLastPara="1" wrap="square" lIns="0" tIns="0" rIns="0" bIns="0" anchor="t" anchorCtr="0">
            <a:noAutofit/>
          </a:bodyPr>
          <a:lstStyle/>
          <a:p>
            <a:pPr algn="ctr">
              <a:lnSpc>
                <a:spcPct val="140000"/>
              </a:lnSpc>
            </a:pPr>
            <a:r>
              <a:rPr lang="en-US" sz="1333" dirty="0">
                <a:solidFill>
                  <a:srgbClr val="000000"/>
                </a:solidFill>
                <a:latin typeface="Open Sans"/>
                <a:ea typeface="Open Sans"/>
                <a:cs typeface="Open Sans"/>
                <a:sym typeface="Open Sans"/>
              </a:rPr>
              <a:t>Founder &amp; CEO</a:t>
            </a:r>
            <a:endParaRPr sz="1200" dirty="0"/>
          </a:p>
        </p:txBody>
      </p:sp>
      <p:sp>
        <p:nvSpPr>
          <p:cNvPr id="927" name="Google Shape;927;p43"/>
          <p:cNvSpPr txBox="1"/>
          <p:nvPr/>
        </p:nvSpPr>
        <p:spPr>
          <a:xfrm>
            <a:off x="3970580" y="3308746"/>
            <a:ext cx="4250840" cy="342900"/>
          </a:xfrm>
          <a:prstGeom prst="rect">
            <a:avLst/>
          </a:prstGeom>
          <a:noFill/>
          <a:ln>
            <a:noFill/>
          </a:ln>
        </p:spPr>
        <p:txBody>
          <a:bodyPr spcFirstLastPara="1" wrap="square" lIns="0" tIns="0" rIns="0" bIns="0" anchor="t" anchorCtr="0">
            <a:noAutofit/>
          </a:bodyPr>
          <a:lstStyle/>
          <a:p>
            <a:pPr algn="ctr"/>
            <a:r>
              <a:rPr lang="en-US" sz="2000" dirty="0" smtClean="0">
                <a:solidFill>
                  <a:srgbClr val="000000"/>
                </a:solidFill>
                <a:latin typeface="Open Sans"/>
                <a:ea typeface="Open Sans"/>
                <a:cs typeface="Open Sans"/>
                <a:sym typeface="Open Sans"/>
              </a:rPr>
              <a:t>Cesar Alberto </a:t>
            </a:r>
          </a:p>
          <a:p>
            <a:pPr algn="ctr"/>
            <a:r>
              <a:rPr lang="en-US" sz="2000" dirty="0" smtClean="0">
                <a:solidFill>
                  <a:srgbClr val="000000"/>
                </a:solidFill>
                <a:latin typeface="Open Sans"/>
                <a:ea typeface="Open Sans"/>
                <a:cs typeface="Open Sans"/>
                <a:sym typeface="Open Sans"/>
              </a:rPr>
              <a:t>Molina </a:t>
            </a:r>
            <a:r>
              <a:rPr lang="en-US" sz="2000" dirty="0" err="1" smtClean="0">
                <a:solidFill>
                  <a:srgbClr val="000000"/>
                </a:solidFill>
                <a:latin typeface="Open Sans"/>
                <a:ea typeface="Open Sans"/>
                <a:cs typeface="Open Sans"/>
                <a:sym typeface="Open Sans"/>
              </a:rPr>
              <a:t>Neyra</a:t>
            </a:r>
            <a:endParaRPr sz="1200" dirty="0"/>
          </a:p>
        </p:txBody>
      </p:sp>
      <p:sp>
        <p:nvSpPr>
          <p:cNvPr id="928" name="Google Shape;928;p43"/>
          <p:cNvSpPr txBox="1"/>
          <p:nvPr/>
        </p:nvSpPr>
        <p:spPr>
          <a:xfrm>
            <a:off x="5380018" y="3987792"/>
            <a:ext cx="1490263" cy="232833"/>
          </a:xfrm>
          <a:prstGeom prst="rect">
            <a:avLst/>
          </a:prstGeom>
          <a:noFill/>
          <a:ln>
            <a:noFill/>
          </a:ln>
        </p:spPr>
        <p:txBody>
          <a:bodyPr spcFirstLastPara="1" wrap="square" lIns="0" tIns="0" rIns="0" bIns="0" anchor="t" anchorCtr="0">
            <a:noAutofit/>
          </a:bodyPr>
          <a:lstStyle/>
          <a:p>
            <a:pPr algn="ctr">
              <a:lnSpc>
                <a:spcPct val="140000"/>
              </a:lnSpc>
            </a:pPr>
            <a:r>
              <a:rPr lang="en-US" sz="1333" dirty="0">
                <a:solidFill>
                  <a:srgbClr val="000000"/>
                </a:solidFill>
                <a:latin typeface="Open Sans"/>
                <a:ea typeface="Open Sans"/>
                <a:cs typeface="Open Sans"/>
                <a:sym typeface="Open Sans"/>
              </a:rPr>
              <a:t>Founder &amp; CTO</a:t>
            </a:r>
            <a:endParaRPr sz="1200" dirty="0"/>
          </a:p>
        </p:txBody>
      </p:sp>
      <p:sp>
        <p:nvSpPr>
          <p:cNvPr id="929" name="Google Shape;929;p43"/>
          <p:cNvSpPr txBox="1"/>
          <p:nvPr/>
        </p:nvSpPr>
        <p:spPr>
          <a:xfrm>
            <a:off x="8115404" y="3375486"/>
            <a:ext cx="2813050" cy="342900"/>
          </a:xfrm>
          <a:prstGeom prst="rect">
            <a:avLst/>
          </a:prstGeom>
          <a:noFill/>
          <a:ln>
            <a:noFill/>
          </a:ln>
        </p:spPr>
        <p:txBody>
          <a:bodyPr spcFirstLastPara="1" wrap="square" lIns="0" tIns="0" rIns="0" bIns="0" anchor="t" anchorCtr="0">
            <a:noAutofit/>
          </a:bodyPr>
          <a:lstStyle/>
          <a:p>
            <a:pPr algn="ctr"/>
            <a:r>
              <a:rPr lang="en-US" sz="2000" dirty="0" smtClean="0">
                <a:solidFill>
                  <a:srgbClr val="000000"/>
                </a:solidFill>
                <a:latin typeface="Open Sans"/>
                <a:ea typeface="Open Sans"/>
                <a:cs typeface="Open Sans"/>
                <a:sym typeface="Open Sans"/>
              </a:rPr>
              <a:t>Edwin </a:t>
            </a:r>
            <a:r>
              <a:rPr lang="en-US" sz="2000" dirty="0" err="1" smtClean="0">
                <a:solidFill>
                  <a:srgbClr val="000000"/>
                </a:solidFill>
                <a:latin typeface="Open Sans"/>
                <a:ea typeface="Open Sans"/>
                <a:cs typeface="Open Sans"/>
                <a:sym typeface="Open Sans"/>
              </a:rPr>
              <a:t>Sáenz</a:t>
            </a:r>
            <a:r>
              <a:rPr lang="en-US" sz="2000" dirty="0" smtClean="0">
                <a:solidFill>
                  <a:srgbClr val="000000"/>
                </a:solidFill>
                <a:latin typeface="Open Sans"/>
                <a:ea typeface="Open Sans"/>
                <a:cs typeface="Open Sans"/>
                <a:sym typeface="Open Sans"/>
              </a:rPr>
              <a:t> </a:t>
            </a:r>
          </a:p>
          <a:p>
            <a:pPr algn="ctr"/>
            <a:r>
              <a:rPr lang="en-US" sz="2000" dirty="0" smtClean="0">
                <a:solidFill>
                  <a:srgbClr val="000000"/>
                </a:solidFill>
                <a:latin typeface="Open Sans"/>
                <a:ea typeface="Open Sans"/>
                <a:cs typeface="Open Sans"/>
                <a:sym typeface="Open Sans"/>
              </a:rPr>
              <a:t>Méndez</a:t>
            </a:r>
            <a:endParaRPr sz="1200" dirty="0"/>
          </a:p>
        </p:txBody>
      </p:sp>
      <p:sp>
        <p:nvSpPr>
          <p:cNvPr id="930" name="Google Shape;930;p43"/>
          <p:cNvSpPr txBox="1"/>
          <p:nvPr/>
        </p:nvSpPr>
        <p:spPr>
          <a:xfrm>
            <a:off x="8788308" y="3989908"/>
            <a:ext cx="1490263" cy="230717"/>
          </a:xfrm>
          <a:prstGeom prst="rect">
            <a:avLst/>
          </a:prstGeom>
          <a:noFill/>
          <a:ln>
            <a:noFill/>
          </a:ln>
        </p:spPr>
        <p:txBody>
          <a:bodyPr spcFirstLastPara="1" wrap="square" lIns="0" tIns="0" rIns="0" bIns="0" anchor="t" anchorCtr="0">
            <a:noAutofit/>
          </a:bodyPr>
          <a:lstStyle/>
          <a:p>
            <a:pPr algn="ctr">
              <a:lnSpc>
                <a:spcPct val="140000"/>
              </a:lnSpc>
            </a:pPr>
            <a:r>
              <a:rPr lang="en-US" sz="1333" dirty="0" smtClean="0">
                <a:solidFill>
                  <a:srgbClr val="000000"/>
                </a:solidFill>
                <a:latin typeface="Open Sans"/>
                <a:ea typeface="Open Sans"/>
                <a:cs typeface="Open Sans"/>
                <a:sym typeface="Open Sans"/>
              </a:rPr>
              <a:t>Founder &amp; COO</a:t>
            </a:r>
            <a:endParaRPr sz="1200" dirty="0"/>
          </a:p>
        </p:txBody>
      </p:sp>
      <p:sp>
        <p:nvSpPr>
          <p:cNvPr id="942" name="Google Shape;942;p43"/>
          <p:cNvSpPr/>
          <p:nvPr/>
        </p:nvSpPr>
        <p:spPr>
          <a:xfrm>
            <a:off x="858879" y="1431195"/>
            <a:ext cx="9716809" cy="393982"/>
          </a:xfrm>
          <a:custGeom>
            <a:avLst/>
            <a:gdLst/>
            <a:ahLst/>
            <a:cxnLst/>
            <a:rect l="l" t="t" r="r" b="b"/>
            <a:pathLst>
              <a:path w="24102664" h="709971" extrusionOk="0">
                <a:moveTo>
                  <a:pt x="23548944" y="709971"/>
                </a:moveTo>
                <a:lnTo>
                  <a:pt x="553720" y="709971"/>
                </a:lnTo>
                <a:cubicBezTo>
                  <a:pt x="247650" y="709971"/>
                  <a:pt x="0" y="550965"/>
                  <a:pt x="0" y="355356"/>
                </a:cubicBezTo>
                <a:cubicBezTo>
                  <a:pt x="0" y="158932"/>
                  <a:pt x="247650" y="0"/>
                  <a:pt x="553720" y="0"/>
                </a:cubicBezTo>
                <a:lnTo>
                  <a:pt x="23548944" y="0"/>
                </a:lnTo>
                <a:cubicBezTo>
                  <a:pt x="23855014" y="0"/>
                  <a:pt x="24102664" y="158932"/>
                  <a:pt x="24102664" y="355356"/>
                </a:cubicBezTo>
                <a:cubicBezTo>
                  <a:pt x="24101394" y="550965"/>
                  <a:pt x="23853744" y="709971"/>
                  <a:pt x="23548944" y="709971"/>
                </a:cubicBezTo>
                <a:close/>
              </a:path>
            </a:pathLst>
          </a:custGeom>
          <a:solidFill>
            <a:srgbClr val="03989E">
              <a:alpha val="61568"/>
            </a:srgbClr>
          </a:solidFill>
          <a:ln>
            <a:noFill/>
          </a:ln>
        </p:spPr>
        <p:txBody>
          <a:bodyPr spcFirstLastPara="1" wrap="square" lIns="60950" tIns="60950" rIns="60950" bIns="60950" anchor="ctr" anchorCtr="0">
            <a:noAutofit/>
          </a:bodyPr>
          <a:lstStyle/>
          <a:p>
            <a:endParaRPr sz="1200"/>
          </a:p>
        </p:txBody>
      </p:sp>
      <p:sp>
        <p:nvSpPr>
          <p:cNvPr id="943" name="Google Shape;943;p43"/>
          <p:cNvSpPr txBox="1"/>
          <p:nvPr/>
        </p:nvSpPr>
        <p:spPr>
          <a:xfrm>
            <a:off x="1116384" y="1391437"/>
            <a:ext cx="2130185" cy="266982"/>
          </a:xfrm>
          <a:prstGeom prst="rect">
            <a:avLst/>
          </a:prstGeom>
          <a:noFill/>
          <a:ln>
            <a:noFill/>
          </a:ln>
        </p:spPr>
        <p:txBody>
          <a:bodyPr spcFirstLastPara="1" wrap="square" lIns="0" tIns="0" rIns="0" bIns="0" anchor="t" anchorCtr="0">
            <a:noAutofit/>
          </a:bodyPr>
          <a:lstStyle/>
          <a:p>
            <a:pPr>
              <a:lnSpc>
                <a:spcPct val="139958"/>
              </a:lnSpc>
            </a:pPr>
            <a:r>
              <a:rPr lang="en-US" sz="2000" b="1" dirty="0" smtClean="0">
                <a:solidFill>
                  <a:srgbClr val="FFFFFF"/>
                </a:solidFill>
                <a:latin typeface="Open Sans"/>
                <a:ea typeface="Open Sans"/>
                <a:cs typeface="Open Sans"/>
                <a:sym typeface="Open Sans"/>
              </a:rPr>
              <a:t>TEAM</a:t>
            </a:r>
            <a:endParaRPr lang="en-US" sz="1600" dirty="0"/>
          </a:p>
        </p:txBody>
      </p:sp>
      <p:pic>
        <p:nvPicPr>
          <p:cNvPr id="2" name="Imagen 1"/>
          <p:cNvPicPr>
            <a:picLocks noChangeAspect="1"/>
          </p:cNvPicPr>
          <p:nvPr/>
        </p:nvPicPr>
        <p:blipFill rotWithShape="1">
          <a:blip r:embed="rId3"/>
          <a:srcRect l="62732" t="28850" r="27694" b="53759"/>
          <a:stretch/>
        </p:blipFill>
        <p:spPr>
          <a:xfrm>
            <a:off x="5380018" y="2001620"/>
            <a:ext cx="1245705" cy="1272209"/>
          </a:xfrm>
          <a:prstGeom prst="ellipse">
            <a:avLst/>
          </a:prstGeom>
          <a:ln w="63500" cap="rnd">
            <a:solidFill>
              <a:schemeClr val="accent5">
                <a:lumMod val="75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3" name="Imagen 2"/>
          <p:cNvPicPr>
            <a:picLocks noChangeAspect="1"/>
          </p:cNvPicPr>
          <p:nvPr/>
        </p:nvPicPr>
        <p:blipFill rotWithShape="1">
          <a:blip r:embed="rId4"/>
          <a:srcRect l="31564" t="13451" r="30648" b="15534"/>
          <a:stretch/>
        </p:blipFill>
        <p:spPr>
          <a:xfrm>
            <a:off x="8788308" y="1982431"/>
            <a:ext cx="1222216" cy="1291398"/>
          </a:xfrm>
          <a:prstGeom prst="ellipse">
            <a:avLst/>
          </a:prstGeom>
          <a:ln w="63500" cap="rnd">
            <a:solidFill>
              <a:schemeClr val="accent5">
                <a:lumMod val="75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4" name="Imagen 3"/>
          <p:cNvPicPr>
            <a:picLocks noChangeAspect="1"/>
          </p:cNvPicPr>
          <p:nvPr/>
        </p:nvPicPr>
        <p:blipFill rotWithShape="1">
          <a:blip r:embed="rId5"/>
          <a:srcRect l="44806" t="23596" r="44703" b="48469"/>
          <a:stretch/>
        </p:blipFill>
        <p:spPr>
          <a:xfrm>
            <a:off x="2181477" y="1947103"/>
            <a:ext cx="1329569" cy="1300271"/>
          </a:xfrm>
          <a:prstGeom prst="ellipse">
            <a:avLst/>
          </a:prstGeom>
          <a:ln w="63500" cap="rnd">
            <a:solidFill>
              <a:schemeClr val="accent5">
                <a:lumMod val="75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5" name="Imagen 14"/>
          <p:cNvPicPr>
            <a:picLocks noChangeAspect="1"/>
          </p:cNvPicPr>
          <p:nvPr/>
        </p:nvPicPr>
        <p:blipFill rotWithShape="1">
          <a:blip r:embed="rId6"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362147573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lvl="0">
              <a:lnSpc>
                <a:spcPct val="120000"/>
              </a:lnSpc>
            </a:pPr>
            <a:r>
              <a:rPr lang="en-US" sz="5400" b="1" dirty="0">
                <a:solidFill>
                  <a:schemeClr val="accent5">
                    <a:lumMod val="75000"/>
                  </a:schemeClr>
                </a:solidFill>
                <a:latin typeface="Gill Sans MT Condensed" panose="020B0506020104020203" pitchFamily="34" charset="0"/>
                <a:sym typeface="Merriweather"/>
              </a:rPr>
              <a:t>CONCLUSIÓN</a:t>
            </a:r>
            <a:endParaRPr lang="es-ES" sz="5400" b="1" dirty="0">
              <a:solidFill>
                <a:schemeClr val="accent5">
                  <a:lumMod val="75000"/>
                </a:schemeClr>
              </a:solidFill>
              <a:latin typeface="Gill Sans MT Condensed" panose="020B0506020104020203" pitchFamily="34" charset="0"/>
            </a:endParaRPr>
          </a:p>
        </p:txBody>
      </p:sp>
      <p:sp>
        <p:nvSpPr>
          <p:cNvPr id="4" name="CuadroTexto 3"/>
          <p:cNvSpPr txBox="1"/>
          <p:nvPr/>
        </p:nvSpPr>
        <p:spPr>
          <a:xfrm>
            <a:off x="967410" y="1690688"/>
            <a:ext cx="10646836" cy="4093428"/>
          </a:xfrm>
          <a:prstGeom prst="rect">
            <a:avLst/>
          </a:prstGeom>
          <a:noFill/>
        </p:spPr>
        <p:txBody>
          <a:bodyPr wrap="square" rtlCol="0">
            <a:spAutoFit/>
          </a:bodyPr>
          <a:lstStyle/>
          <a:p>
            <a:pPr marL="342900" indent="-342900" algn="just">
              <a:buFont typeface="Wingdings" panose="05000000000000000000" pitchFamily="2" charset="2"/>
              <a:buChar char="ü"/>
            </a:pPr>
            <a:r>
              <a:rPr lang="es-ES" sz="2000" dirty="0" smtClean="0"/>
              <a:t>Existe una demanda a nivel nacional y global en generar programas de prevención e intervención del estrés laboral, los cuales en su mayoría son poco funcionales. </a:t>
            </a:r>
          </a:p>
          <a:p>
            <a:pPr marL="342900" indent="-342900" algn="just">
              <a:buFont typeface="Wingdings" panose="05000000000000000000" pitchFamily="2" charset="2"/>
              <a:buChar char="ü"/>
            </a:pPr>
            <a:endParaRPr lang="es-ES" sz="2000" dirty="0" smtClean="0"/>
          </a:p>
          <a:p>
            <a:pPr marL="342900" indent="-342900" algn="just">
              <a:buFont typeface="Wingdings" panose="05000000000000000000" pitchFamily="2" charset="2"/>
              <a:buChar char="ü"/>
            </a:pPr>
            <a:r>
              <a:rPr lang="es-ES" sz="2000" dirty="0" smtClean="0"/>
              <a:t>N</a:t>
            </a:r>
            <a:r>
              <a:rPr lang="es-PE" sz="2000" dirty="0" smtClean="0"/>
              <a:t>o existen en </a:t>
            </a:r>
            <a:r>
              <a:rPr lang="es-PE" sz="2000" dirty="0"/>
              <a:t>el mercado plataformas digitales con soluciones personalizadas basadas a un perfil personal como profesional y diseñado para diversos colaboradores (usuarios</a:t>
            </a:r>
            <a:r>
              <a:rPr lang="es-PE" sz="2000" dirty="0" smtClean="0"/>
              <a:t>).  </a:t>
            </a:r>
          </a:p>
          <a:p>
            <a:pPr marL="342900" indent="-342900" algn="just">
              <a:buFont typeface="Wingdings" panose="05000000000000000000" pitchFamily="2" charset="2"/>
              <a:buChar char="ü"/>
            </a:pPr>
            <a:endParaRPr lang="es-PE" sz="2000" dirty="0"/>
          </a:p>
          <a:p>
            <a:pPr marL="342900" indent="-342900" algn="just">
              <a:buFont typeface="Wingdings" panose="05000000000000000000" pitchFamily="2" charset="2"/>
              <a:buChar char="ü"/>
            </a:pPr>
            <a:r>
              <a:rPr lang="es-PE" sz="2000" dirty="0" smtClean="0"/>
              <a:t>El impacto no solo será para los colaboradores de las empresas, sino cubrirá una problemática social a nivel salud.</a:t>
            </a:r>
          </a:p>
          <a:p>
            <a:pPr marL="342900" indent="-342900" algn="just">
              <a:buFont typeface="Wingdings" panose="05000000000000000000" pitchFamily="2" charset="2"/>
              <a:buChar char="ü"/>
            </a:pPr>
            <a:endParaRPr lang="es-PE" sz="2000" dirty="0"/>
          </a:p>
          <a:p>
            <a:pPr marL="342900" indent="-342900" algn="just">
              <a:buFont typeface="Wingdings" panose="05000000000000000000" pitchFamily="2" charset="2"/>
              <a:buChar char="ü"/>
            </a:pPr>
            <a:r>
              <a:rPr lang="es-PE" sz="2000" dirty="0" smtClean="0"/>
              <a:t>Actualmente existe pocas alternativas y medios para poder eliminar los riesgos psicosociales por lo tanto este app ayudara a minimizar esa brecha de manera mas eficaz. </a:t>
            </a:r>
          </a:p>
          <a:p>
            <a:pPr algn="just"/>
            <a:endParaRPr lang="es-PE" sz="2000" dirty="0"/>
          </a:p>
          <a:p>
            <a:pPr algn="just"/>
            <a:endParaRPr lang="es-ES" sz="2000" dirty="0"/>
          </a:p>
        </p:txBody>
      </p:sp>
      <p:pic>
        <p:nvPicPr>
          <p:cNvPr id="5" name="Imagen 4"/>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10164417" y="1"/>
            <a:ext cx="1981856" cy="961376"/>
          </a:xfrm>
          <a:prstGeom prst="rect">
            <a:avLst/>
          </a:prstGeom>
        </p:spPr>
      </p:pic>
    </p:spTree>
    <p:extLst>
      <p:ext uri="{BB962C8B-B14F-4D97-AF65-F5344CB8AC3E}">
        <p14:creationId xmlns:p14="http://schemas.microsoft.com/office/powerpoint/2010/main" val="7528081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6600" b="1" dirty="0">
                <a:solidFill>
                  <a:schemeClr val="accent5">
                    <a:lumMod val="75000"/>
                  </a:schemeClr>
                </a:solidFill>
                <a:latin typeface="Gill Sans MT Condensed" panose="020B0506020104020203" pitchFamily="34" charset="0"/>
              </a:rPr>
              <a:t>HISTORIA</a:t>
            </a:r>
          </a:p>
        </p:txBody>
      </p:sp>
      <p:sp>
        <p:nvSpPr>
          <p:cNvPr id="3" name="Marcador de contenido 2"/>
          <p:cNvSpPr>
            <a:spLocks noGrp="1"/>
          </p:cNvSpPr>
          <p:nvPr>
            <p:ph idx="1"/>
          </p:nvPr>
        </p:nvSpPr>
        <p:spPr>
          <a:xfrm>
            <a:off x="838200" y="1825625"/>
            <a:ext cx="10515600" cy="3340735"/>
          </a:xfrm>
        </p:spPr>
        <p:txBody>
          <a:bodyPr>
            <a:noAutofit/>
          </a:bodyPr>
          <a:lstStyle/>
          <a:p>
            <a:pPr algn="just"/>
            <a:r>
              <a:rPr lang="es-PE" sz="1600" dirty="0"/>
              <a:t>Javier y Cesar se conocieron en el colegio (25 años de amistad), mientras que años posteriores Edwin conoció a Javier en el trabajo (12 años de amistad). Javier y Edwin son psicólogos del área clínico- organizacional, Cesar es ingeniero de sistemas. A pesar de tener diferentes intereses y habilidades, nos hicimos amigos rápidamente gracias a nuestras personalidades divertidas y positivas.</a:t>
            </a:r>
            <a:endParaRPr lang="es-ES" sz="1600" dirty="0"/>
          </a:p>
          <a:p>
            <a:pPr algn="just"/>
            <a:r>
              <a:rPr lang="es-PE" sz="1600" dirty="0"/>
              <a:t>Después de graduarnos de la universidad, comenzamos a trabajar en diferentes empresas, pero siempre nos mantuvimos en contacto y nos reuníamos regularmente para hablar sobre nuestras vidas y objetivos. Un día, durante una de nuestras reuniones, tuvimos la idea de crear una empresa combinando nuestras habilidades.</a:t>
            </a:r>
            <a:endParaRPr lang="es-ES" sz="1600" dirty="0"/>
          </a:p>
          <a:p>
            <a:pPr algn="just"/>
            <a:r>
              <a:rPr lang="es-PE" sz="1600" dirty="0"/>
              <a:t>Los roles fueron distribuidos de la siguiente manera: Javier y Edwin utilizan sus conocimientos de psicología clínico – organizacional para ayudar a las personas a mejorar su bienestar emocional, mientras que Cesar se encargaría de desarrollar la tecnología necesaria para hacerlo de manera más eficiente. Juntos, estamos creando una aplicación de bienestar emocional que pronto se convertirá en un éxito.</a:t>
            </a:r>
            <a:endParaRPr lang="es-ES" sz="1600" dirty="0"/>
          </a:p>
          <a:p>
            <a:pPr algn="just"/>
            <a:r>
              <a:rPr lang="es-PE" sz="1600" dirty="0"/>
              <a:t>Gracias a nuestro trabajo duro y amistad sólida, nuestra empresa crecerá y se convertirá en una de las más exitosas de su industria. Aunque estamos seguros que enfrentaremos desafíos y obstáculos, nunca perderemos la pasión y amistad.</a:t>
            </a:r>
            <a:endParaRPr lang="es-ES" sz="1600" dirty="0"/>
          </a:p>
          <a:p>
            <a:pPr algn="just"/>
            <a:r>
              <a:rPr lang="es-PE" sz="1600" dirty="0"/>
              <a:t>Cuéntenos acerca de un proyecto interesante, preferiblemente fuera de clase o trabajo, que dos o más de ustedes </a:t>
            </a:r>
            <a:r>
              <a:rPr lang="es-PE" sz="1600" dirty="0" smtClean="0"/>
              <a:t>crearon</a:t>
            </a:r>
            <a:endParaRPr lang="es-ES" sz="1600" dirty="0"/>
          </a:p>
        </p:txBody>
      </p:sp>
      <p:pic>
        <p:nvPicPr>
          <p:cNvPr id="4" name="Imagen 3"/>
          <p:cNvPicPr>
            <a:picLocks noChangeAspect="1"/>
          </p:cNvPicPr>
          <p:nvPr/>
        </p:nvPicPr>
        <p:blipFill rotWithShape="1">
          <a:blip r:embed="rId2" cstate="print">
            <a:extLst>
              <a:ext uri="{28A0092B-C50C-407E-A947-70E740481C1C}">
                <a14:useLocalDpi xmlns:a14="http://schemas.microsoft.com/office/drawing/2010/main" val="0"/>
              </a:ext>
            </a:extLst>
          </a:blip>
          <a:srcRect b="21603"/>
          <a:stretch/>
        </p:blipFill>
        <p:spPr>
          <a:xfrm>
            <a:off x="9769514" y="0"/>
            <a:ext cx="2376759" cy="1152939"/>
          </a:xfrm>
          <a:prstGeom prst="rect">
            <a:avLst/>
          </a:prstGeom>
        </p:spPr>
      </p:pic>
    </p:spTree>
    <p:extLst>
      <p:ext uri="{BB962C8B-B14F-4D97-AF65-F5344CB8AC3E}">
        <p14:creationId xmlns:p14="http://schemas.microsoft.com/office/powerpoint/2010/main" val="33084495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36123" y="1509345"/>
            <a:ext cx="5037699" cy="4351338"/>
          </a:xfrm>
        </p:spPr>
        <p:txBody>
          <a:bodyPr>
            <a:normAutofit/>
          </a:bodyPr>
          <a:lstStyle/>
          <a:p>
            <a:pPr marL="0" indent="0" algn="just">
              <a:buNone/>
            </a:pPr>
            <a:r>
              <a:rPr lang="es-ES" sz="2000" dirty="0"/>
              <a:t>“</a:t>
            </a:r>
            <a:r>
              <a:rPr lang="es-ES" sz="2000" dirty="0" err="1"/>
              <a:t>State</a:t>
            </a:r>
            <a:r>
              <a:rPr lang="es-ES" sz="2000" dirty="0"/>
              <a:t> of </a:t>
            </a:r>
            <a:r>
              <a:rPr lang="es-ES" sz="2000" dirty="0" err="1"/>
              <a:t>the</a:t>
            </a:r>
            <a:r>
              <a:rPr lang="es-ES" sz="2000" dirty="0"/>
              <a:t> Global </a:t>
            </a:r>
            <a:r>
              <a:rPr lang="es-ES" sz="2000" dirty="0" err="1"/>
              <a:t>Workplace</a:t>
            </a:r>
            <a:r>
              <a:rPr lang="es-ES" sz="2000" dirty="0"/>
              <a:t>: 2022”, el cual asegura que el 44% de los trabajadores de todo el mundo reconoció tener estrés a diario en el trabajo. </a:t>
            </a:r>
          </a:p>
          <a:p>
            <a:pPr marL="0" indent="0" algn="just">
              <a:buNone/>
            </a:pPr>
            <a:r>
              <a:rPr lang="es-ES" sz="2000" dirty="0"/>
              <a:t>Ú</a:t>
            </a:r>
            <a:r>
              <a:rPr lang="es-ES" sz="2000" dirty="0" smtClean="0"/>
              <a:t>nicamente </a:t>
            </a:r>
            <a:r>
              <a:rPr lang="es-ES" sz="2000" dirty="0"/>
              <a:t>el 9% de los colaboradores se sienten comprometidos y complacidos con su puesto de trabajo, mientras que el 50% no tiene ninguna vinculación positiva con él. </a:t>
            </a:r>
            <a:endParaRPr lang="es-ES" sz="2000" dirty="0" smtClean="0"/>
          </a:p>
          <a:p>
            <a:pPr marL="0" indent="0">
              <a:buNone/>
            </a:pPr>
            <a:endParaRPr lang="es-ES" dirty="0" smtClean="0"/>
          </a:p>
          <a:p>
            <a:pPr marL="0" indent="0">
              <a:buNone/>
            </a:pPr>
            <a:endParaRPr lang="es-ES" dirty="0" smtClean="0"/>
          </a:p>
          <a:p>
            <a:pPr marL="0" indent="0">
              <a:buNone/>
            </a:pPr>
            <a:endParaRPr lang="es-ES" dirty="0"/>
          </a:p>
        </p:txBody>
      </p:sp>
      <p:pic>
        <p:nvPicPr>
          <p:cNvPr id="4" name="Imagen 3"/>
          <p:cNvPicPr>
            <a:picLocks noChangeAspect="1"/>
          </p:cNvPicPr>
          <p:nvPr/>
        </p:nvPicPr>
        <p:blipFill rotWithShape="1">
          <a:blip r:embed="rId2"/>
          <a:srcRect l="26538" t="12100" r="26625" b="14503"/>
          <a:stretch/>
        </p:blipFill>
        <p:spPr>
          <a:xfrm>
            <a:off x="5908723" y="983003"/>
            <a:ext cx="5896709" cy="53691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Rectángulo 1"/>
          <p:cNvSpPr/>
          <p:nvPr/>
        </p:nvSpPr>
        <p:spPr>
          <a:xfrm>
            <a:off x="436123" y="567504"/>
            <a:ext cx="5128327" cy="840230"/>
          </a:xfrm>
          <a:prstGeom prst="rect">
            <a:avLst/>
          </a:prstGeom>
        </p:spPr>
        <p:txBody>
          <a:bodyPr wrap="none">
            <a:spAutoFit/>
          </a:bodyPr>
          <a:lstStyle/>
          <a:p>
            <a:pPr>
              <a:lnSpc>
                <a:spcPct val="90000"/>
              </a:lnSpc>
              <a:spcBef>
                <a:spcPct val="0"/>
              </a:spcBef>
            </a:pPr>
            <a:r>
              <a:rPr lang="es-ES" sz="5400" b="1" dirty="0">
                <a:solidFill>
                  <a:schemeClr val="accent5">
                    <a:lumMod val="75000"/>
                  </a:schemeClr>
                </a:solidFill>
                <a:latin typeface="Gill Sans MT Condensed" panose="020B0506020104020203" pitchFamily="34" charset="0"/>
                <a:ea typeface="+mj-ea"/>
                <a:cs typeface="+mj-cs"/>
              </a:rPr>
              <a:t>PROBLEMÁTICA MUNDIAL</a:t>
            </a:r>
          </a:p>
        </p:txBody>
      </p:sp>
      <p:pic>
        <p:nvPicPr>
          <p:cNvPr id="6146" name="Picture 2" descr="Training estrés post vacaciones org – Instituto del Estré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8319" y="3829050"/>
            <a:ext cx="3882870" cy="3028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56942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prnoticias.com/wp-content/uploads/2022/06/25428-1-1024x51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485" y="480646"/>
            <a:ext cx="6221778" cy="60139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4" name="Rectángulo 3"/>
          <p:cNvSpPr/>
          <p:nvPr/>
        </p:nvSpPr>
        <p:spPr>
          <a:xfrm>
            <a:off x="6986954" y="559525"/>
            <a:ext cx="4572000" cy="923330"/>
          </a:xfrm>
          <a:prstGeom prst="rect">
            <a:avLst/>
          </a:prstGeom>
        </p:spPr>
        <p:txBody>
          <a:bodyPr wrap="square">
            <a:spAutoFit/>
          </a:bodyPr>
          <a:lstStyle/>
          <a:p>
            <a:pPr algn="just"/>
            <a:r>
              <a:rPr lang="es-ES" dirty="0" smtClean="0"/>
              <a:t>La OMS y la OIT piden nuevas medidas para abordar los problemas de salud mental en el trabajo</a:t>
            </a:r>
            <a:endParaRPr lang="es-ES" dirty="0"/>
          </a:p>
        </p:txBody>
      </p:sp>
      <p:sp>
        <p:nvSpPr>
          <p:cNvPr id="5" name="Rectángulo 4"/>
          <p:cNvSpPr/>
          <p:nvPr/>
        </p:nvSpPr>
        <p:spPr>
          <a:xfrm>
            <a:off x="6986954" y="1748135"/>
            <a:ext cx="4454769" cy="1200329"/>
          </a:xfrm>
          <a:prstGeom prst="rect">
            <a:avLst/>
          </a:prstGeom>
        </p:spPr>
        <p:txBody>
          <a:bodyPr wrap="square">
            <a:spAutoFit/>
          </a:bodyPr>
          <a:lstStyle/>
          <a:p>
            <a:pPr algn="just"/>
            <a:r>
              <a:rPr lang="es-ES" dirty="0" smtClean="0"/>
              <a:t>Se estima que cada año se pierden 12.000 millones de días de trabajo debido a la depresión y la ansiedad, lo que cuesta a la economía mundial casi un billón de dólares.</a:t>
            </a:r>
            <a:endParaRPr lang="es-ES" dirty="0"/>
          </a:p>
        </p:txBody>
      </p:sp>
      <p:pic>
        <p:nvPicPr>
          <p:cNvPr id="7170" name="Picture 2" descr="causas del estrés Archives - Clínica Familiar Salud y Vid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131" y="3200400"/>
            <a:ext cx="5158079"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9612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img.lalr.co/cms/2022/10/05134837/EstresLaboral-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1" y="499207"/>
            <a:ext cx="7057291" cy="588107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5" name="Rectángulo 4"/>
          <p:cNvSpPr/>
          <p:nvPr/>
        </p:nvSpPr>
        <p:spPr>
          <a:xfrm>
            <a:off x="7834533" y="499207"/>
            <a:ext cx="3935730" cy="1477328"/>
          </a:xfrm>
          <a:prstGeom prst="rect">
            <a:avLst/>
          </a:prstGeom>
        </p:spPr>
        <p:txBody>
          <a:bodyPr wrap="square">
            <a:spAutoFit/>
          </a:bodyPr>
          <a:lstStyle/>
          <a:p>
            <a:r>
              <a:rPr lang="es-ES" dirty="0" smtClean="0"/>
              <a:t>la OMS recomienda la formación de los directivos para que puedan prevenir los entornos laborales estresantes y responder a los trabajadores que sufren.</a:t>
            </a:r>
            <a:endParaRPr lang="es-ES" dirty="0"/>
          </a:p>
        </p:txBody>
      </p:sp>
      <p:pic>
        <p:nvPicPr>
          <p:cNvPr id="8194" name="Picture 2" descr="Taller Online Abraza tu Ansiedad - PsicooMin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60596" y="2203938"/>
            <a:ext cx="3184174" cy="46540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81916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568569" y="1922311"/>
            <a:ext cx="6096000" cy="3970318"/>
          </a:xfrm>
          <a:prstGeom prst="rect">
            <a:avLst/>
          </a:prstGeom>
        </p:spPr>
        <p:txBody>
          <a:bodyPr>
            <a:spAutoFit/>
          </a:bodyPr>
          <a:lstStyle/>
          <a:p>
            <a:r>
              <a:rPr lang="es-ES" b="1" i="0" dirty="0" smtClean="0">
                <a:solidFill>
                  <a:srgbClr val="212529"/>
                </a:solidFill>
                <a:effectLst/>
                <a:latin typeface="-apple-system"/>
              </a:rPr>
              <a:t>Incremento de la facturación</a:t>
            </a:r>
          </a:p>
          <a:p>
            <a:endParaRPr lang="es-ES" b="0" i="0" dirty="0" smtClean="0">
              <a:solidFill>
                <a:srgbClr val="212529"/>
              </a:solidFill>
              <a:effectLst/>
              <a:latin typeface="-apple-system"/>
            </a:endParaRPr>
          </a:p>
          <a:p>
            <a:pPr algn="just"/>
            <a:r>
              <a:rPr lang="es-ES" b="0" i="0" dirty="0" smtClean="0">
                <a:solidFill>
                  <a:srgbClr val="212529"/>
                </a:solidFill>
                <a:effectLst/>
                <a:latin typeface="-apple-system"/>
              </a:rPr>
              <a:t>Los primeros resultados de la puesta en marcha de este programa hablan por sí mismos. La investigación realizada por </a:t>
            </a:r>
            <a:r>
              <a:rPr lang="es-ES" b="0" i="0" dirty="0" err="1" smtClean="0">
                <a:solidFill>
                  <a:srgbClr val="212529"/>
                </a:solidFill>
                <a:effectLst/>
                <a:latin typeface="-apple-system"/>
              </a:rPr>
              <a:t>Innovate+Educate</a:t>
            </a:r>
            <a:r>
              <a:rPr lang="es-ES" b="0" i="0" dirty="0" smtClean="0">
                <a:solidFill>
                  <a:srgbClr val="212529"/>
                </a:solidFill>
                <a:effectLst/>
                <a:latin typeface="-apple-system"/>
              </a:rPr>
              <a:t> muestra que los empresarios que han incorporado trabajadores basándose en sus habilidades, han visto una reducción del 25-75% en la facturación, la reducción del 50 al 70% en el momento de contratar, la reducción del 70% en el coste con opción a contratación y reducción del 50% en el tiempo de enseñanza del trabajo. En resumen,</a:t>
            </a:r>
            <a:r>
              <a:rPr lang="es-ES" b="1" i="0" dirty="0" smtClean="0">
                <a:solidFill>
                  <a:srgbClr val="212529"/>
                </a:solidFill>
                <a:effectLst/>
                <a:latin typeface="-apple-system"/>
              </a:rPr>
              <a:t> la contratación basada en competencias es cinco veces más predictiva del éxito del trabajador que la contratación basada solamente en la titulación</a:t>
            </a:r>
            <a:r>
              <a:rPr lang="es-ES" b="0" i="0" dirty="0" smtClean="0">
                <a:solidFill>
                  <a:srgbClr val="212529"/>
                </a:solidFill>
                <a:effectLst/>
                <a:latin typeface="-apple-system"/>
              </a:rPr>
              <a:t>.</a:t>
            </a:r>
            <a:endParaRPr lang="es-ES" b="0" i="0" dirty="0">
              <a:solidFill>
                <a:srgbClr val="212529"/>
              </a:solidFill>
              <a:effectLst/>
              <a:latin typeface="-apple-system"/>
            </a:endParaRPr>
          </a:p>
        </p:txBody>
      </p:sp>
      <p:sp>
        <p:nvSpPr>
          <p:cNvPr id="5" name="Rectángulo 4"/>
          <p:cNvSpPr/>
          <p:nvPr/>
        </p:nvSpPr>
        <p:spPr>
          <a:xfrm>
            <a:off x="568569" y="675080"/>
            <a:ext cx="6096000" cy="1089529"/>
          </a:xfrm>
          <a:prstGeom prst="rect">
            <a:avLst/>
          </a:prstGeom>
        </p:spPr>
        <p:txBody>
          <a:bodyPr>
            <a:spAutoFit/>
          </a:bodyPr>
          <a:lstStyle/>
          <a:p>
            <a:pPr>
              <a:lnSpc>
                <a:spcPct val="90000"/>
              </a:lnSpc>
              <a:spcBef>
                <a:spcPct val="0"/>
              </a:spcBef>
            </a:pPr>
            <a:r>
              <a:rPr lang="es-ES" sz="3600" b="1" dirty="0">
                <a:solidFill>
                  <a:schemeClr val="accent5">
                    <a:lumMod val="75000"/>
                  </a:schemeClr>
                </a:solidFill>
                <a:latin typeface="Gill Sans MT Condensed" panose="020B0506020104020203" pitchFamily="34" charset="0"/>
                <a:ea typeface="+mj-ea"/>
                <a:cs typeface="+mj-cs"/>
              </a:rPr>
              <a:t>Bill Gates apuesta por la contratación basada en habilidades y no en títulos</a:t>
            </a:r>
          </a:p>
        </p:txBody>
      </p:sp>
      <p:pic>
        <p:nvPicPr>
          <p:cNvPr id="6" name="Imagen 5"/>
          <p:cNvPicPr>
            <a:picLocks noChangeAspect="1"/>
          </p:cNvPicPr>
          <p:nvPr/>
        </p:nvPicPr>
        <p:blipFill rotWithShape="1">
          <a:blip r:embed="rId2"/>
          <a:srcRect l="37385" t="10977" r="39054" b="22917"/>
          <a:stretch/>
        </p:blipFill>
        <p:spPr>
          <a:xfrm>
            <a:off x="7410284" y="350801"/>
            <a:ext cx="4043875" cy="63789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673415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60029</TotalTime>
  <Words>5066</Words>
  <Application>Microsoft Office PowerPoint</Application>
  <PresentationFormat>Panorámica</PresentationFormat>
  <Paragraphs>314</Paragraphs>
  <Slides>49</Slides>
  <Notes>2</Notes>
  <HiddenSlides>0</HiddenSlides>
  <MMClips>0</MMClips>
  <ScaleCrop>false</ScaleCrop>
  <HeadingPairs>
    <vt:vector size="6" baseType="variant">
      <vt:variant>
        <vt:lpstr>Fuentes usadas</vt:lpstr>
      </vt:variant>
      <vt:variant>
        <vt:i4>16</vt:i4>
      </vt:variant>
      <vt:variant>
        <vt:lpstr>Tema</vt:lpstr>
      </vt:variant>
      <vt:variant>
        <vt:i4>1</vt:i4>
      </vt:variant>
      <vt:variant>
        <vt:lpstr>Títulos de diapositiva</vt:lpstr>
      </vt:variant>
      <vt:variant>
        <vt:i4>49</vt:i4>
      </vt:variant>
    </vt:vector>
  </HeadingPairs>
  <TitlesOfParts>
    <vt:vector size="66" baseType="lpstr">
      <vt:lpstr>Agency FB</vt:lpstr>
      <vt:lpstr>-apple-system</vt:lpstr>
      <vt:lpstr>Arial</vt:lpstr>
      <vt:lpstr>Assistant</vt:lpstr>
      <vt:lpstr>Calibri</vt:lpstr>
      <vt:lpstr>Calibri Light</vt:lpstr>
      <vt:lpstr>Duplicate Ionic</vt:lpstr>
      <vt:lpstr>Gill Sans MT Condensed</vt:lpstr>
      <vt:lpstr>Lato</vt:lpstr>
      <vt:lpstr>Merriweather</vt:lpstr>
      <vt:lpstr>Open Sans</vt:lpstr>
      <vt:lpstr>Open Sans</vt:lpstr>
      <vt:lpstr>Roboto</vt:lpstr>
      <vt:lpstr>Söhne</vt:lpstr>
      <vt:lpstr>Times New Roman</vt:lpstr>
      <vt:lpstr>Wingdings</vt:lpstr>
      <vt:lpstr>Tema de Office</vt:lpstr>
      <vt:lpstr>Presentación de PowerPoint</vt:lpstr>
      <vt:lpstr>JAVIER RUÍZ SANTAMARÍA CEO – FUNDADOR </vt:lpstr>
      <vt:lpstr>EDWIN SAENZ MENDEZ COO-FUNDADOR </vt:lpstr>
      <vt:lpstr>CESAR ALBERTO MOLINA NEYRA CTO-FUNDADOR  </vt:lpstr>
      <vt:lpstr>HISTORIA</vt:lpstr>
      <vt:lpstr>Presentación de PowerPoint</vt:lpstr>
      <vt:lpstr>Presentación de PowerPoint</vt:lpstr>
      <vt:lpstr>Presentación de PowerPoint</vt:lpstr>
      <vt:lpstr>Presentación de PowerPoint</vt:lpstr>
      <vt:lpstr>Presentación de PowerPoint</vt:lpstr>
      <vt:lpstr>Presentación de PowerPoint</vt:lpstr>
      <vt:lpstr>PROBLEMA</vt:lpstr>
      <vt:lpstr>DEFICIENCIAS DE LAS SOLUCIONES ACTUALES DE  LOS COMPETIDORES </vt:lpstr>
      <vt:lpstr>SOLUCIÓN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¿Por qué ahora?</vt:lpstr>
      <vt:lpstr>¿Por qué ahora?</vt:lpstr>
      <vt:lpstr>TAMAÑO DE MERCADO</vt:lpstr>
      <vt:lpstr>Presentación de PowerPoint</vt:lpstr>
      <vt:lpstr>Presentación de PowerPoint</vt:lpstr>
      <vt:lpstr>Presentación de PowerPoint</vt:lpstr>
      <vt:lpstr>Presentación de PowerPoint</vt:lpstr>
      <vt:lpstr>MODELO DE NEGOCIO</vt:lpstr>
      <vt:lpstr>Presentación de PowerPoint</vt:lpstr>
      <vt:lpstr>Al cierre de abril, se contabilizaron 4849 tiendas de comercio en el país, una cifra superior en 10.8% a similar mes del 2021. Ello debido a la apertura de nuevas tiendas en los supermercados (370 locales), tiendas por departamento (35 locales) y farmacias y boticas (102 locales).  Asimismo, el sector emplea a 110 029 trabajadores, de los cuales el 45.8% son mujeres. En cuanto al tipo de empleo, el 78.1% son permanentes y el 21.9% restante son eventuales. </vt:lpstr>
      <vt:lpstr>1. PROBLEMA</vt:lpstr>
      <vt:lpstr> Brindar técnicas psicológicas personalizadas científicamente comprobadas adaptada a la necesidad real. Dirigidas a reducir los riesgos psicosociales y desarrollar competencias laborales mediante plataformas digitales al alcance inmediato al usuario.  </vt:lpstr>
      <vt:lpstr>3. SOLUCIÓN </vt:lpstr>
      <vt:lpstr>4. CANALES</vt:lpstr>
      <vt:lpstr>5. ESTRUCTURA DE COSTOS</vt:lpstr>
      <vt:lpstr>6. FUENTE DE INGRESOS</vt:lpstr>
      <vt:lpstr>8. VENTAJAS ESPECIALES </vt:lpstr>
      <vt:lpstr>ESTRATEGIA DE CRECIMIENTO</vt:lpstr>
      <vt:lpstr>Presentación de PowerPoint</vt:lpstr>
      <vt:lpstr>Presentación de PowerPoint</vt:lpstr>
      <vt:lpstr>Presentación de PowerPoint</vt:lpstr>
      <vt:lpstr>COMPETENCIA Y DIFERENCIACIÓN</vt:lpstr>
      <vt:lpstr>Presentación de PowerPoint</vt:lpstr>
      <vt:lpstr>Presentación de PowerPoint</vt:lpstr>
      <vt:lpstr>Presentación de PowerPoint</vt:lpstr>
      <vt:lpstr>CONCLUSIÓN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FUNCIONAL NEURO LABORAL</dc:title>
  <dc:creator>Javier</dc:creator>
  <cp:lastModifiedBy>Javier</cp:lastModifiedBy>
  <cp:revision>192</cp:revision>
  <dcterms:created xsi:type="dcterms:W3CDTF">2023-02-01T13:32:53Z</dcterms:created>
  <dcterms:modified xsi:type="dcterms:W3CDTF">2023-07-14T01:21:22Z</dcterms:modified>
</cp:coreProperties>
</file>

<file path=docProps/thumbnail.jpeg>
</file>